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66" r:id="rId4"/>
    <p:sldId id="265" r:id="rId5"/>
    <p:sldId id="267" r:id="rId6"/>
    <p:sldId id="268" r:id="rId7"/>
    <p:sldId id="258" r:id="rId8"/>
    <p:sldId id="259" r:id="rId9"/>
    <p:sldId id="260" r:id="rId10"/>
    <p:sldId id="274" r:id="rId11"/>
    <p:sldId id="264" r:id="rId12"/>
    <p:sldId id="278" r:id="rId13"/>
    <p:sldId id="280" r:id="rId14"/>
    <p:sldId id="279" r:id="rId15"/>
    <p:sldId id="269" r:id="rId16"/>
    <p:sldId id="272" r:id="rId17"/>
    <p:sldId id="275" r:id="rId18"/>
    <p:sldId id="271" r:id="rId19"/>
    <p:sldId id="270" r:id="rId20"/>
    <p:sldId id="273" r:id="rId21"/>
    <p:sldId id="276" r:id="rId22"/>
    <p:sldId id="290" r:id="rId23"/>
    <p:sldId id="277" r:id="rId24"/>
    <p:sldId id="281" r:id="rId25"/>
    <p:sldId id="282" r:id="rId26"/>
    <p:sldId id="283" r:id="rId27"/>
    <p:sldId id="284" r:id="rId28"/>
    <p:sldId id="285" r:id="rId29"/>
    <p:sldId id="291" r:id="rId30"/>
    <p:sldId id="292" r:id="rId31"/>
    <p:sldId id="297" r:id="rId32"/>
    <p:sldId id="295" r:id="rId33"/>
    <p:sldId id="296" r:id="rId34"/>
    <p:sldId id="293" r:id="rId35"/>
    <p:sldId id="294" r:id="rId36"/>
    <p:sldId id="298" r:id="rId37"/>
    <p:sldId id="299" r:id="rId38"/>
    <p:sldId id="301" r:id="rId39"/>
    <p:sldId id="300" r:id="rId40"/>
    <p:sldId id="302" r:id="rId41"/>
    <p:sldId id="287" r:id="rId42"/>
    <p:sldId id="288" r:id="rId43"/>
    <p:sldId id="289" r:id="rId44"/>
  </p:sldIdLst>
  <p:sldSz cx="9144000" cy="6858000" type="screen4x3"/>
  <p:notesSz cx="6797675" cy="9928225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CCFFCC"/>
    <a:srgbClr val="FFFF00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 mitjà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 mitjà 2 - èmfasi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Estil mitjà 1 - èmfasi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Estil mitjà 1 - èmfas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4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AD54A-A23D-446D-92CC-38817C2D288B}" type="datetimeFigureOut">
              <a:rPr lang="es-ES" smtClean="0"/>
              <a:pPr/>
              <a:t>21/03/2018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FC8D2-41DB-474F-8210-CADB6CC75B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2894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FC8D2-41DB-474F-8210-CADB6CC75BB9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0316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9C78-C100-4430-89B7-8ED79CD482F4}" type="datetimeFigureOut">
              <a:rPr lang="ca-ES" smtClean="0"/>
              <a:pPr/>
              <a:t>21/3/2018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CC51-9ED7-4C2F-9420-92D9F500227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491329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9C78-C100-4430-89B7-8ED79CD482F4}" type="datetimeFigureOut">
              <a:rPr lang="ca-ES" smtClean="0"/>
              <a:pPr/>
              <a:t>21/3/2018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CC51-9ED7-4C2F-9420-92D9F500227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8311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9C78-C100-4430-89B7-8ED79CD482F4}" type="datetimeFigureOut">
              <a:rPr lang="ca-ES" smtClean="0"/>
              <a:pPr/>
              <a:t>21/3/2018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CC51-9ED7-4C2F-9420-92D9F500227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16280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9C78-C100-4430-89B7-8ED79CD482F4}" type="datetimeFigureOut">
              <a:rPr lang="ca-ES" smtClean="0"/>
              <a:pPr/>
              <a:t>21/3/2018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CC51-9ED7-4C2F-9420-92D9F500227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9792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9C78-C100-4430-89B7-8ED79CD482F4}" type="datetimeFigureOut">
              <a:rPr lang="ca-ES" smtClean="0"/>
              <a:pPr/>
              <a:t>21/3/2018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CC51-9ED7-4C2F-9420-92D9F500227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86899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9C78-C100-4430-89B7-8ED79CD482F4}" type="datetimeFigureOut">
              <a:rPr lang="ca-ES" smtClean="0"/>
              <a:pPr/>
              <a:t>21/3/2018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CC51-9ED7-4C2F-9420-92D9F500227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4255433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9C78-C100-4430-89B7-8ED79CD482F4}" type="datetimeFigureOut">
              <a:rPr lang="ca-ES" smtClean="0"/>
              <a:pPr/>
              <a:t>21/3/2018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CC51-9ED7-4C2F-9420-92D9F500227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41119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9C78-C100-4430-89B7-8ED79CD482F4}" type="datetimeFigureOut">
              <a:rPr lang="ca-ES" smtClean="0"/>
              <a:pPr/>
              <a:t>21/3/2018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CC51-9ED7-4C2F-9420-92D9F500227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401324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9C78-C100-4430-89B7-8ED79CD482F4}" type="datetimeFigureOut">
              <a:rPr lang="ca-ES" smtClean="0"/>
              <a:pPr/>
              <a:t>21/3/2018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CC51-9ED7-4C2F-9420-92D9F500227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411223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9C78-C100-4430-89B7-8ED79CD482F4}" type="datetimeFigureOut">
              <a:rPr lang="ca-ES" smtClean="0"/>
              <a:pPr/>
              <a:t>21/3/2018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CC51-9ED7-4C2F-9420-92D9F500227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61640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9C78-C100-4430-89B7-8ED79CD482F4}" type="datetimeFigureOut">
              <a:rPr lang="ca-ES" smtClean="0"/>
              <a:pPr/>
              <a:t>21/3/2018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CC51-9ED7-4C2F-9420-92D9F500227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37146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E9C78-C100-4430-89B7-8ED79CD482F4}" type="datetimeFigureOut">
              <a:rPr lang="ca-ES" smtClean="0"/>
              <a:pPr/>
              <a:t>21/3/2018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1CC51-9ED7-4C2F-9420-92D9F500227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77184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5656" y="3113673"/>
            <a:ext cx="648072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600" b="1" dirty="0" smtClean="0">
                <a:solidFill>
                  <a:srgbClr val="0000FF"/>
                </a:solidFill>
              </a:rPr>
              <a:t>Encàrrec </a:t>
            </a:r>
            <a:r>
              <a:rPr lang="ca-ES" sz="3600" b="1" dirty="0">
                <a:solidFill>
                  <a:srgbClr val="0000FF"/>
                </a:solidFill>
              </a:rPr>
              <a:t>Docent </a:t>
            </a:r>
            <a:r>
              <a:rPr lang="ca-ES" sz="3600" b="1" dirty="0" smtClean="0">
                <a:solidFill>
                  <a:srgbClr val="0000FF"/>
                </a:solidFill>
              </a:rPr>
              <a:t>EPSEVG 2018/19</a:t>
            </a:r>
          </a:p>
          <a:p>
            <a:endParaRPr lang="ca-ES" sz="2800" b="1" dirty="0" smtClean="0">
              <a:solidFill>
                <a:srgbClr val="0000FF"/>
              </a:solidFill>
            </a:endParaRPr>
          </a:p>
          <a:p>
            <a:r>
              <a:rPr lang="ca-ES" sz="2400" dirty="0" smtClean="0">
                <a:solidFill>
                  <a:srgbClr val="0000FF"/>
                </a:solidFill>
              </a:rPr>
              <a:t>Punt 3 de la Junta d’Escola del 22/3/2018</a:t>
            </a:r>
            <a:endParaRPr lang="ca-E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89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1196752"/>
            <a:ext cx="8496944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>
                <a:solidFill>
                  <a:srgbClr val="0000FF"/>
                </a:solidFill>
              </a:rPr>
              <a:t>Encàrrec Docent EPSEVG 2018/19 </a:t>
            </a:r>
            <a:r>
              <a:rPr lang="ca-ES" sz="2400" dirty="0">
                <a:solidFill>
                  <a:srgbClr val="0000FF"/>
                </a:solidFill>
              </a:rPr>
              <a:t>(Doc 4/2-2018)</a:t>
            </a:r>
          </a:p>
          <a:p>
            <a:r>
              <a:rPr lang="ca-ES" b="1" dirty="0" smtClean="0">
                <a:solidFill>
                  <a:srgbClr val="0000FF"/>
                </a:solidFill>
              </a:rPr>
              <a:t>2. Dades dels laboratoris i aules Informàtiques . </a:t>
            </a:r>
          </a:p>
          <a:p>
            <a:r>
              <a:rPr lang="ca-ES" b="1" dirty="0" smtClean="0">
                <a:solidFill>
                  <a:srgbClr val="0000FF"/>
                </a:solidFill>
              </a:rPr>
              <a:t>     </a:t>
            </a:r>
            <a:r>
              <a:rPr lang="ca-ES" b="1" dirty="0" smtClean="0">
                <a:solidFill>
                  <a:srgbClr val="C00000"/>
                </a:solidFill>
              </a:rPr>
              <a:t>Assignatures amb grups de laboratori de mida inferior a 20 estudiants</a:t>
            </a:r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348880"/>
            <a:ext cx="3988867" cy="4169331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4443" y="2339491"/>
            <a:ext cx="3932013" cy="421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15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474345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 </a:t>
            </a:r>
            <a:endParaRPr lang="ca-ES" dirty="0"/>
          </a:p>
        </p:txBody>
      </p:sp>
      <p:sp>
        <p:nvSpPr>
          <p:cNvPr id="3" name="Rectangle 2"/>
          <p:cNvSpPr/>
          <p:nvPr/>
        </p:nvSpPr>
        <p:spPr>
          <a:xfrm>
            <a:off x="467544" y="1196752"/>
            <a:ext cx="84969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000FF"/>
                </a:solidFill>
              </a:rPr>
              <a:t>Encàrrec Docent EPSEVG 2018/19 </a:t>
            </a:r>
            <a:r>
              <a:rPr lang="ca-ES" sz="2400" dirty="0">
                <a:solidFill>
                  <a:srgbClr val="0000FF"/>
                </a:solidFill>
              </a:rPr>
              <a:t>(Doc 4/2-2018)</a:t>
            </a:r>
          </a:p>
          <a:p>
            <a:r>
              <a:rPr lang="ca-ES" b="1" dirty="0" smtClean="0">
                <a:solidFill>
                  <a:srgbClr val="0000FF"/>
                </a:solidFill>
              </a:rPr>
              <a:t>3. Assignació d’assignatures i TFG/TFM als departaments</a:t>
            </a:r>
          </a:p>
          <a:p>
            <a:r>
              <a:rPr lang="ca-ES" b="1" dirty="0" smtClean="0">
                <a:solidFill>
                  <a:srgbClr val="C00000"/>
                </a:solidFill>
              </a:rPr>
              <a:t>     Assignatures compartides entre departaments (1). </a:t>
            </a:r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</p:txBody>
      </p:sp>
      <p:pic>
        <p:nvPicPr>
          <p:cNvPr id="5" name="Imat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288654"/>
            <a:ext cx="5955679" cy="44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514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196752"/>
            <a:ext cx="84969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000FF"/>
                </a:solidFill>
              </a:rPr>
              <a:t>Encàrrec Docent EPSEVG 2018/19 </a:t>
            </a:r>
            <a:r>
              <a:rPr lang="ca-ES" sz="2400" dirty="0">
                <a:solidFill>
                  <a:srgbClr val="0000FF"/>
                </a:solidFill>
              </a:rPr>
              <a:t>(Doc 4/2-2018)</a:t>
            </a:r>
          </a:p>
          <a:p>
            <a:r>
              <a:rPr lang="ca-ES" b="1" dirty="0" smtClean="0">
                <a:solidFill>
                  <a:srgbClr val="0000FF"/>
                </a:solidFill>
              </a:rPr>
              <a:t>3. Assignació d’assignatures i TFG/TFM als departaments</a:t>
            </a:r>
          </a:p>
          <a:p>
            <a:r>
              <a:rPr lang="ca-ES" b="1" dirty="0" smtClean="0">
                <a:solidFill>
                  <a:srgbClr val="0000FF"/>
                </a:solidFill>
              </a:rPr>
              <a:t>     </a:t>
            </a:r>
            <a:r>
              <a:rPr lang="ca-ES" b="1" dirty="0" smtClean="0">
                <a:solidFill>
                  <a:srgbClr val="C00000"/>
                </a:solidFill>
              </a:rPr>
              <a:t>Assignatures compartides entre departaments (2). </a:t>
            </a:r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</p:txBody>
      </p:sp>
      <p:pic>
        <p:nvPicPr>
          <p:cNvPr id="5" name="Imat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267744"/>
            <a:ext cx="6025967" cy="430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414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196752"/>
            <a:ext cx="84969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000FF"/>
                </a:solidFill>
              </a:rPr>
              <a:t>Encàrrec Docent EPSEVG 2018/19 </a:t>
            </a:r>
            <a:r>
              <a:rPr lang="ca-ES" sz="2400" dirty="0">
                <a:solidFill>
                  <a:srgbClr val="0000FF"/>
                </a:solidFill>
              </a:rPr>
              <a:t>(Doc 4/2-2018)</a:t>
            </a:r>
          </a:p>
          <a:p>
            <a:r>
              <a:rPr lang="ca-ES" b="1" dirty="0" smtClean="0">
                <a:solidFill>
                  <a:srgbClr val="0000FF"/>
                </a:solidFill>
              </a:rPr>
              <a:t>3. Assignació d’assignatures i TFG/TFM als departaments</a:t>
            </a:r>
          </a:p>
          <a:p>
            <a:r>
              <a:rPr lang="ca-ES" b="1" dirty="0" smtClean="0">
                <a:solidFill>
                  <a:srgbClr val="0000FF"/>
                </a:solidFill>
              </a:rPr>
              <a:t>     </a:t>
            </a:r>
            <a:r>
              <a:rPr lang="ca-ES" b="1" dirty="0" smtClean="0">
                <a:solidFill>
                  <a:srgbClr val="C00000"/>
                </a:solidFill>
              </a:rPr>
              <a:t>Assignatures compartides entre departaments (3). </a:t>
            </a:r>
          </a:p>
          <a:p>
            <a:pPr marL="285750" indent="-285750">
              <a:buFontTx/>
              <a:buChar char="-"/>
            </a:pPr>
            <a:endParaRPr lang="ca-ES" sz="1400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</p:txBody>
      </p:sp>
      <p:pic>
        <p:nvPicPr>
          <p:cNvPr id="5" name="Imat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276872"/>
            <a:ext cx="665758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474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196752"/>
            <a:ext cx="84969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000FF"/>
                </a:solidFill>
              </a:rPr>
              <a:t>Encàrrec Docent EPSEVG 2018/19 </a:t>
            </a:r>
            <a:r>
              <a:rPr lang="ca-ES" sz="2400" dirty="0">
                <a:solidFill>
                  <a:srgbClr val="0000FF"/>
                </a:solidFill>
              </a:rPr>
              <a:t>(Doc 4/2-2018)</a:t>
            </a:r>
          </a:p>
          <a:p>
            <a:r>
              <a:rPr lang="ca-ES" b="1" dirty="0" smtClean="0">
                <a:solidFill>
                  <a:srgbClr val="0000FF"/>
                </a:solidFill>
              </a:rPr>
              <a:t>3. Assignació d’assignatures i TFG/TFM als departaments</a:t>
            </a:r>
          </a:p>
          <a:p>
            <a:r>
              <a:rPr lang="ca-ES" b="1" dirty="0" smtClean="0">
                <a:solidFill>
                  <a:srgbClr val="0000FF"/>
                </a:solidFill>
              </a:rPr>
              <a:t>     </a:t>
            </a:r>
            <a:r>
              <a:rPr lang="ca-ES" b="1" dirty="0" smtClean="0">
                <a:solidFill>
                  <a:srgbClr val="C00000"/>
                </a:solidFill>
              </a:rPr>
              <a:t>Assignatures compartides entre departaments (4). </a:t>
            </a:r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</p:txBody>
      </p:sp>
      <p:pic>
        <p:nvPicPr>
          <p:cNvPr id="5" name="Imat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492" y="2276872"/>
            <a:ext cx="733193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46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sp>
        <p:nvSpPr>
          <p:cNvPr id="8" name="Rectangle 2"/>
          <p:cNvSpPr/>
          <p:nvPr/>
        </p:nvSpPr>
        <p:spPr>
          <a:xfrm>
            <a:off x="467544" y="1196752"/>
            <a:ext cx="84969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000FF"/>
                </a:solidFill>
              </a:rPr>
              <a:t>Encàrrec Docent EPSEVG 2018/19 </a:t>
            </a:r>
            <a:r>
              <a:rPr lang="ca-ES" sz="2400" dirty="0">
                <a:solidFill>
                  <a:srgbClr val="0000FF"/>
                </a:solidFill>
              </a:rPr>
              <a:t>(Doc 4/2-2018)</a:t>
            </a:r>
          </a:p>
          <a:p>
            <a:r>
              <a:rPr lang="ca-ES" b="1" dirty="0" smtClean="0">
                <a:solidFill>
                  <a:srgbClr val="0000FF"/>
                </a:solidFill>
              </a:rPr>
              <a:t>3. Assignació d’assignatures i TFG/TFM als departaments</a:t>
            </a:r>
          </a:p>
          <a:p>
            <a:r>
              <a:rPr lang="ca-ES" b="1" dirty="0" smtClean="0">
                <a:solidFill>
                  <a:srgbClr val="0000FF"/>
                </a:solidFill>
              </a:rPr>
              <a:t>     </a:t>
            </a:r>
            <a:r>
              <a:rPr lang="ca-ES" b="1" dirty="0" smtClean="0">
                <a:solidFill>
                  <a:srgbClr val="C00000"/>
                </a:solidFill>
              </a:rPr>
              <a:t>Assignatures compartides entre departaments (5). </a:t>
            </a:r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95536" y="2492896"/>
            <a:ext cx="770485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arenBoth"/>
            </a:pPr>
            <a:r>
              <a:rPr lang="ca-ES" sz="1400" i="1" dirty="0" smtClean="0"/>
              <a:t>Motiu del canvi proposat: Canvi d’adscripció del professor Pere </a:t>
            </a:r>
            <a:r>
              <a:rPr lang="ca-ES" sz="1400" i="1" dirty="0" err="1" smtClean="0"/>
              <a:t>Ponsa</a:t>
            </a:r>
            <a:r>
              <a:rPr lang="ca-ES" sz="1400" i="1" dirty="0" smtClean="0"/>
              <a:t> (dept. 707) de </a:t>
            </a:r>
            <a:r>
              <a:rPr lang="ca-ES" sz="1400" i="1" dirty="0" err="1" smtClean="0"/>
              <a:t>l’EPSEVG</a:t>
            </a:r>
            <a:r>
              <a:rPr lang="ca-ES" sz="1400" i="1" dirty="0" smtClean="0"/>
              <a:t> a </a:t>
            </a:r>
            <a:r>
              <a:rPr lang="ca-ES" sz="1400" i="1" dirty="0" err="1" smtClean="0"/>
              <a:t>l’EEBE</a:t>
            </a:r>
            <a:r>
              <a:rPr lang="ca-ES" sz="1400" i="1" dirty="0" smtClean="0"/>
              <a:t>.</a:t>
            </a:r>
          </a:p>
          <a:p>
            <a:pPr marL="342900" lvl="0" indent="-342900"/>
            <a:endParaRPr lang="ca-ES" sz="1400" i="1" dirty="0" smtClean="0"/>
          </a:p>
          <a:p>
            <a:pPr lvl="0"/>
            <a:r>
              <a:rPr lang="ca-ES" sz="1400" i="1" dirty="0" smtClean="0"/>
              <a:t> (2)  A l’encàrrec acadèmic del curs 2016-17, aprovat per la JE de l’EPSEVG, es va arribar al següent </a:t>
            </a:r>
          </a:p>
          <a:p>
            <a:pPr lvl="0"/>
            <a:r>
              <a:rPr lang="ca-ES" sz="1400" i="1" dirty="0"/>
              <a:t> </a:t>
            </a:r>
            <a:r>
              <a:rPr lang="ca-ES" sz="1400" i="1" dirty="0" smtClean="0"/>
              <a:t>       acord (4rt paràgraf de la pàgina 4 del DOC - 6/1 - 2016):</a:t>
            </a:r>
            <a:endParaRPr lang="es-ES" sz="1400" dirty="0" smtClean="0"/>
          </a:p>
          <a:p>
            <a:r>
              <a:rPr lang="ca-ES" sz="1400" i="1" dirty="0" smtClean="0"/>
              <a:t>       “A l’assignatura “Gestió de Projectes”, assignada per àrea de coneixement al departament 717,   </a:t>
            </a:r>
          </a:p>
          <a:p>
            <a:r>
              <a:rPr lang="ca-ES" sz="1400" i="1" dirty="0"/>
              <a:t> </a:t>
            </a:r>
            <a:r>
              <a:rPr lang="ca-ES" sz="1400" i="1" dirty="0" smtClean="0"/>
              <a:t>       s’encarrega un 25% al </a:t>
            </a:r>
            <a:r>
              <a:rPr lang="ca-ES" sz="1400" i="1" dirty="0" err="1" smtClean="0"/>
              <a:t>Dep</a:t>
            </a:r>
            <a:r>
              <a:rPr lang="ca-ES" sz="1400" i="1" dirty="0" smtClean="0"/>
              <a:t>. 732 i un 25% al </a:t>
            </a:r>
            <a:r>
              <a:rPr lang="ca-ES" sz="1400" i="1" dirty="0" err="1" smtClean="0"/>
              <a:t>Dep</a:t>
            </a:r>
            <a:r>
              <a:rPr lang="ca-ES" sz="1400" i="1" dirty="0" smtClean="0"/>
              <a:t>. 709 per tal d’enriquir el contingut d’aquesta i </a:t>
            </a:r>
          </a:p>
          <a:p>
            <a:r>
              <a:rPr lang="ca-ES" sz="1400" i="1" dirty="0"/>
              <a:t> </a:t>
            </a:r>
            <a:r>
              <a:rPr lang="ca-ES" sz="1400" i="1" dirty="0" smtClean="0"/>
              <a:t>       aplicar metodologies àgils. Aquesta assignació es transitòria i en cap cas suposa el canvi </a:t>
            </a:r>
          </a:p>
          <a:p>
            <a:r>
              <a:rPr lang="ca-ES" sz="1400" i="1" dirty="0"/>
              <a:t> </a:t>
            </a:r>
            <a:r>
              <a:rPr lang="ca-ES" sz="1400" i="1" dirty="0" smtClean="0"/>
              <a:t>       l’assignació de l’àrea de coneixement de l’assignatura, que correspon al departament 717”.   </a:t>
            </a:r>
          </a:p>
          <a:p>
            <a:r>
              <a:rPr lang="ca-ES" sz="1400" i="1" dirty="0"/>
              <a:t> </a:t>
            </a:r>
            <a:r>
              <a:rPr lang="ca-ES" sz="1400" i="1" dirty="0" smtClean="0"/>
              <a:t>        Aquest acord es va mantenir a l’encàrrec acadèmic del curs 2017-18.</a:t>
            </a:r>
            <a:endParaRPr lang="es-ES" sz="1400" dirty="0" smtClean="0"/>
          </a:p>
          <a:p>
            <a:pPr marL="342900" lvl="0" indent="-342900"/>
            <a:endParaRPr lang="ca-ES" b="1" i="1" dirty="0" smtClean="0"/>
          </a:p>
          <a:p>
            <a:pPr marL="342900" lvl="0" indent="-342900">
              <a:buAutoNum type="arabicParenBoth"/>
            </a:pP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2476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sp>
        <p:nvSpPr>
          <p:cNvPr id="6" name="Rectangle 2"/>
          <p:cNvSpPr/>
          <p:nvPr/>
        </p:nvSpPr>
        <p:spPr>
          <a:xfrm>
            <a:off x="467544" y="1196752"/>
            <a:ext cx="84969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000FF"/>
                </a:solidFill>
              </a:rPr>
              <a:t>Encàrrec Docent EPSEVG 2018/19 </a:t>
            </a:r>
            <a:r>
              <a:rPr lang="ca-ES" sz="2400" dirty="0">
                <a:solidFill>
                  <a:srgbClr val="0000FF"/>
                </a:solidFill>
              </a:rPr>
              <a:t>(Doc 4/2-2018)</a:t>
            </a:r>
          </a:p>
          <a:p>
            <a:r>
              <a:rPr lang="ca-ES" b="1" dirty="0" smtClean="0">
                <a:solidFill>
                  <a:srgbClr val="0000FF"/>
                </a:solidFill>
              </a:rPr>
              <a:t>3. Assignació d’assignatures i TFG/TFM als departaments</a:t>
            </a:r>
          </a:p>
          <a:p>
            <a:r>
              <a:rPr lang="ca-ES" b="1" dirty="0" smtClean="0">
                <a:solidFill>
                  <a:srgbClr val="0000FF"/>
                </a:solidFill>
              </a:rPr>
              <a:t>     </a:t>
            </a:r>
            <a:r>
              <a:rPr lang="ca-ES" b="1" dirty="0" smtClean="0">
                <a:solidFill>
                  <a:srgbClr val="C00000"/>
                </a:solidFill>
              </a:rPr>
              <a:t>Assignatures compartides entre departaments (6). </a:t>
            </a:r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47900"/>
            <a:ext cx="78390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3124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467544" y="1196752"/>
            <a:ext cx="84969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000FF"/>
                </a:solidFill>
              </a:rPr>
              <a:t>Encàrrec Docent EPSEVG 2018/19 </a:t>
            </a:r>
            <a:r>
              <a:rPr lang="ca-ES" sz="2400" dirty="0">
                <a:solidFill>
                  <a:srgbClr val="0000FF"/>
                </a:solidFill>
              </a:rPr>
              <a:t>(Doc 4/2-2018)</a:t>
            </a:r>
          </a:p>
          <a:p>
            <a:r>
              <a:rPr lang="ca-ES" b="1" dirty="0" smtClean="0">
                <a:solidFill>
                  <a:srgbClr val="0000FF"/>
                </a:solidFill>
              </a:rPr>
              <a:t>3. Assignació d’assignatures i TFG/TFM als departaments</a:t>
            </a:r>
          </a:p>
          <a:p>
            <a:r>
              <a:rPr lang="ca-ES" b="1" dirty="0" smtClean="0">
                <a:solidFill>
                  <a:srgbClr val="0000FF"/>
                </a:solidFill>
              </a:rPr>
              <a:t>    </a:t>
            </a:r>
            <a:r>
              <a:rPr lang="ca-ES" b="1" dirty="0" smtClean="0">
                <a:solidFill>
                  <a:srgbClr val="C00000"/>
                </a:solidFill>
              </a:rPr>
              <a:t>EPS </a:t>
            </a:r>
            <a:r>
              <a:rPr lang="ca-ES" b="1" dirty="0" err="1" smtClean="0">
                <a:solidFill>
                  <a:srgbClr val="C00000"/>
                </a:solidFill>
              </a:rPr>
              <a:t>European</a:t>
            </a:r>
            <a:r>
              <a:rPr lang="ca-ES" b="1" dirty="0" smtClean="0">
                <a:solidFill>
                  <a:srgbClr val="C00000"/>
                </a:solidFill>
              </a:rPr>
              <a:t> Project </a:t>
            </a:r>
            <a:r>
              <a:rPr lang="ca-ES" b="1" dirty="0" err="1" smtClean="0">
                <a:solidFill>
                  <a:srgbClr val="C00000"/>
                </a:solidFill>
              </a:rPr>
              <a:t>Semester</a:t>
            </a:r>
            <a:endParaRPr lang="ca-ES" b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</p:txBody>
      </p:sp>
      <p:pic>
        <p:nvPicPr>
          <p:cNvPr id="5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4"/>
            <a:ext cx="6984776" cy="446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sp>
        <p:nvSpPr>
          <p:cNvPr id="6" name="Rectangle 2"/>
          <p:cNvSpPr/>
          <p:nvPr/>
        </p:nvSpPr>
        <p:spPr>
          <a:xfrm>
            <a:off x="467544" y="1196752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000FF"/>
                </a:solidFill>
              </a:rPr>
              <a:t>Encàrrec Docent EPSEVG 2018/19 </a:t>
            </a:r>
            <a:r>
              <a:rPr lang="ca-ES" sz="2400" dirty="0">
                <a:solidFill>
                  <a:srgbClr val="0000FF"/>
                </a:solidFill>
              </a:rPr>
              <a:t>(Doc 4/2-2018)</a:t>
            </a:r>
          </a:p>
          <a:p>
            <a:r>
              <a:rPr lang="ca-ES" b="1" dirty="0" smtClean="0">
                <a:solidFill>
                  <a:srgbClr val="0000FF"/>
                </a:solidFill>
              </a:rPr>
              <a:t>3. Assignació d’assignatures i TFG/TFM als departaments</a:t>
            </a:r>
          </a:p>
          <a:p>
            <a:r>
              <a:rPr lang="ca-ES" b="1" dirty="0" smtClean="0">
                <a:solidFill>
                  <a:srgbClr val="0000FF"/>
                </a:solidFill>
              </a:rPr>
              <a:t>    </a:t>
            </a:r>
            <a:r>
              <a:rPr lang="ca-ES" b="1" dirty="0" smtClean="0">
                <a:solidFill>
                  <a:srgbClr val="C00000"/>
                </a:solidFill>
              </a:rPr>
              <a:t>Assignació dels TFG/TFM i </a:t>
            </a:r>
            <a:r>
              <a:rPr lang="ca-ES" b="1" dirty="0">
                <a:solidFill>
                  <a:srgbClr val="C00000"/>
                </a:solidFill>
              </a:rPr>
              <a:t>P</a:t>
            </a:r>
            <a:r>
              <a:rPr lang="ca-ES" b="1" dirty="0" smtClean="0">
                <a:solidFill>
                  <a:srgbClr val="C00000"/>
                </a:solidFill>
              </a:rPr>
              <a:t>ràctiques externes als departaments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" y="2348880"/>
            <a:ext cx="89344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259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1196752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000FF"/>
                </a:solidFill>
              </a:rPr>
              <a:t>Encàrrec Docent EPSEVG 2018/19 </a:t>
            </a:r>
            <a:r>
              <a:rPr lang="ca-ES" sz="2400" dirty="0">
                <a:solidFill>
                  <a:srgbClr val="0000FF"/>
                </a:solidFill>
              </a:rPr>
              <a:t>(Doc 4/2-2018)</a:t>
            </a:r>
          </a:p>
          <a:p>
            <a:r>
              <a:rPr lang="ca-ES" b="1" dirty="0" smtClean="0">
                <a:solidFill>
                  <a:srgbClr val="0000FF"/>
                </a:solidFill>
              </a:rPr>
              <a:t>4. Resum de resultats de l’Encàrrec Docent als departaments EPSEVG 2018/19 (1)</a:t>
            </a:r>
          </a:p>
        </p:txBody>
      </p:sp>
      <p:pic>
        <p:nvPicPr>
          <p:cNvPr id="6" name="Imat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136904" cy="4941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5794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268760"/>
            <a:ext cx="84249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 smtClean="0">
                <a:solidFill>
                  <a:srgbClr val="0000FF"/>
                </a:solidFill>
              </a:rPr>
              <a:t>Encàrrec Docent EPSEVG 2018/19</a:t>
            </a:r>
            <a:r>
              <a:rPr lang="ca-ES" sz="2400" b="1" dirty="0">
                <a:solidFill>
                  <a:srgbClr val="0000FF"/>
                </a:solidFill>
              </a:rPr>
              <a:t> </a:t>
            </a:r>
            <a:r>
              <a:rPr lang="ca-ES" sz="2400" dirty="0" smtClean="0">
                <a:solidFill>
                  <a:srgbClr val="0000FF"/>
                </a:solidFill>
              </a:rPr>
              <a:t>(</a:t>
            </a:r>
            <a:r>
              <a:rPr lang="ca-ES" sz="2400" dirty="0">
                <a:solidFill>
                  <a:srgbClr val="0000FF"/>
                </a:solidFill>
              </a:rPr>
              <a:t>Doc </a:t>
            </a:r>
            <a:r>
              <a:rPr lang="ca-ES" sz="2400" dirty="0" smtClean="0">
                <a:solidFill>
                  <a:srgbClr val="0000FF"/>
                </a:solidFill>
              </a:rPr>
              <a:t>4/2-2018</a:t>
            </a:r>
            <a:r>
              <a:rPr lang="ca-ES" sz="2400" dirty="0">
                <a:solidFill>
                  <a:srgbClr val="0000FF"/>
                </a:solidFill>
              </a:rPr>
              <a:t>)</a:t>
            </a:r>
            <a:endParaRPr lang="ca-ES" sz="2400" dirty="0" smtClean="0">
              <a:solidFill>
                <a:srgbClr val="0000FF"/>
              </a:solidFill>
            </a:endParaRPr>
          </a:p>
          <a:p>
            <a:endParaRPr lang="ca-ES" sz="1600" dirty="0" smtClean="0">
              <a:solidFill>
                <a:srgbClr val="0000FF"/>
              </a:solidFill>
            </a:endParaRPr>
          </a:p>
          <a:p>
            <a:r>
              <a:rPr lang="ca-ES" dirty="0" smtClean="0">
                <a:solidFill>
                  <a:srgbClr val="0000FF"/>
                </a:solidFill>
              </a:rPr>
              <a:t>Aquest document explica els criteris i dades amb que s’ha dissenyat l’encàrrec docent 2018/19 que es presenta a la Junta, </a:t>
            </a:r>
            <a:r>
              <a:rPr lang="ca-ES" dirty="0" smtClean="0">
                <a:solidFill>
                  <a:srgbClr val="0000FF"/>
                </a:solidFill>
              </a:rPr>
              <a:t>amb </a:t>
            </a:r>
            <a:r>
              <a:rPr lang="ca-ES" dirty="0" smtClean="0">
                <a:solidFill>
                  <a:srgbClr val="0000FF"/>
                </a:solidFill>
              </a:rPr>
              <a:t>la estructura següent:</a:t>
            </a:r>
          </a:p>
          <a:p>
            <a:endParaRPr lang="ca-ES" dirty="0" smtClean="0">
              <a:solidFill>
                <a:srgbClr val="0000FF"/>
              </a:solidFill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ca-ES" b="1" dirty="0" smtClean="0">
                <a:solidFill>
                  <a:srgbClr val="0000FF"/>
                </a:solidFill>
              </a:rPr>
              <a:t>Criteris aplicats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ca-ES" b="1" dirty="0" smtClean="0">
                <a:solidFill>
                  <a:srgbClr val="0000FF"/>
                </a:solidFill>
              </a:rPr>
              <a:t>Dades de laboratoris i aules informàtiques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ca-ES" b="1" dirty="0" smtClean="0">
                <a:solidFill>
                  <a:srgbClr val="0000FF"/>
                </a:solidFill>
              </a:rPr>
              <a:t>Assignació d’assignatures i TFG/TFM als departaments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ca-ES" b="1" dirty="0" smtClean="0">
                <a:solidFill>
                  <a:srgbClr val="0000FF"/>
                </a:solidFill>
              </a:rPr>
              <a:t>Resum de resultats de l’encàrrec docent EPSEVG 2018/19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ca-ES" b="1" dirty="0" smtClean="0">
                <a:solidFill>
                  <a:srgbClr val="0000FF"/>
                </a:solidFill>
              </a:rPr>
              <a:t>Punts fora de l’encàrrec </a:t>
            </a:r>
            <a:r>
              <a:rPr lang="ca-ES" b="1" dirty="0" smtClean="0">
                <a:solidFill>
                  <a:srgbClr val="0000FF"/>
                </a:solidFill>
              </a:rPr>
              <a:t>docent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ca-ES" b="1" dirty="0" smtClean="0">
                <a:solidFill>
                  <a:srgbClr val="0000FF"/>
                </a:solidFill>
              </a:rPr>
              <a:t>Calendari i Procediments UPC per l’elaboració de l’encàrrec docent 2018/19</a:t>
            </a:r>
            <a:r>
              <a:rPr lang="ca-ES" b="1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ca-ES" b="1" dirty="0" smtClean="0">
                <a:solidFill>
                  <a:srgbClr val="0000FF"/>
                </a:solidFill>
              </a:rPr>
              <a:t>Documents informatius i </a:t>
            </a:r>
            <a:r>
              <a:rPr lang="ca-ES" b="1" u="sng" dirty="0" smtClean="0">
                <a:solidFill>
                  <a:srgbClr val="0000FF"/>
                </a:solidFill>
              </a:rPr>
              <a:t>Resultat de l’Encàrrec Docent 2018/19 EPSEVG a aprovar</a:t>
            </a:r>
            <a:endParaRPr lang="ca-ES" b="1" u="sng" dirty="0" smtClean="0">
              <a:solidFill>
                <a:srgbClr val="0000FF"/>
              </a:solidFill>
            </a:endParaRPr>
          </a:p>
          <a:p>
            <a:endParaRPr lang="ca-ES" sz="1400" dirty="0"/>
          </a:p>
        </p:txBody>
      </p:sp>
      <p:pic>
        <p:nvPicPr>
          <p:cNvPr id="3" name="Imat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364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1196752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000FF"/>
                </a:solidFill>
              </a:rPr>
              <a:t>Encàrrec Docent EPSEVG 2018/19 </a:t>
            </a:r>
            <a:r>
              <a:rPr lang="ca-ES" sz="2400" dirty="0">
                <a:solidFill>
                  <a:srgbClr val="0000FF"/>
                </a:solidFill>
              </a:rPr>
              <a:t>(Doc 4/2-2018)</a:t>
            </a:r>
          </a:p>
          <a:p>
            <a:r>
              <a:rPr lang="ca-ES" b="1" dirty="0" smtClean="0">
                <a:solidFill>
                  <a:srgbClr val="0000FF"/>
                </a:solidFill>
              </a:rPr>
              <a:t>4. Resum de resultats de l’Encàrrec Docent als departaments EPSEVG 2018/19 (2)</a:t>
            </a:r>
          </a:p>
        </p:txBody>
      </p:sp>
      <p:pic>
        <p:nvPicPr>
          <p:cNvPr id="4" name="Imat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920880" cy="479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7258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1196752"/>
            <a:ext cx="849694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>
                <a:solidFill>
                  <a:srgbClr val="0000FF"/>
                </a:solidFill>
              </a:rPr>
              <a:t>Encàrrec Docent EPSEVG 2018/19 </a:t>
            </a:r>
            <a:r>
              <a:rPr lang="ca-ES" sz="2400" dirty="0">
                <a:solidFill>
                  <a:srgbClr val="0000FF"/>
                </a:solidFill>
              </a:rPr>
              <a:t>(Doc 4/2-2018)</a:t>
            </a:r>
          </a:p>
          <a:p>
            <a:r>
              <a:rPr lang="ca-ES" b="1" dirty="0" smtClean="0">
                <a:solidFill>
                  <a:srgbClr val="0000FF"/>
                </a:solidFill>
              </a:rPr>
              <a:t>5. Punts fora de l’encàrrec docent</a:t>
            </a: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318" y="2204864"/>
            <a:ext cx="873068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1196752"/>
            <a:ext cx="849694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>
                <a:solidFill>
                  <a:srgbClr val="0000FF"/>
                </a:solidFill>
              </a:rPr>
              <a:t>Encàrrec Docent EPSEVG 2018/19 </a:t>
            </a:r>
            <a:r>
              <a:rPr lang="ca-ES" sz="2400" dirty="0">
                <a:solidFill>
                  <a:srgbClr val="0000FF"/>
                </a:solidFill>
              </a:rPr>
              <a:t>(Doc 4/2-2018)</a:t>
            </a:r>
          </a:p>
          <a:p>
            <a:r>
              <a:rPr lang="ca-ES" b="1" dirty="0" smtClean="0">
                <a:solidFill>
                  <a:srgbClr val="0000FF"/>
                </a:solidFill>
              </a:rPr>
              <a:t>6</a:t>
            </a:r>
            <a:r>
              <a:rPr lang="ca-ES" b="1" dirty="0" smtClean="0">
                <a:solidFill>
                  <a:srgbClr val="0000FF"/>
                </a:solidFill>
              </a:rPr>
              <a:t>. Calendari i Procediments UPC per l’elaboració de l’encàrrec docent 2018/19</a:t>
            </a:r>
            <a:endParaRPr lang="ca-ES" b="1" dirty="0" smtClean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2060848"/>
            <a:ext cx="813690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i="1" dirty="0" smtClean="0"/>
              <a:t>Igual </a:t>
            </a:r>
            <a:r>
              <a:rPr lang="ca-ES" sz="1600" i="1" dirty="0" smtClean="0"/>
              <a:t>que l'any passat,  i </a:t>
            </a:r>
            <a:r>
              <a:rPr lang="ca-ES" sz="1600" b="1" i="1" dirty="0" smtClean="0"/>
              <a:t>com a punt de partida</a:t>
            </a:r>
            <a:r>
              <a:rPr lang="ca-ES" sz="1600" i="1" dirty="0" smtClean="0"/>
              <a:t>,  l’encàrrec del curs 2018/19 serà, a nivell de cada casella de l’encàrrec del centre «X» al departament «Y» el mateix que el del curs actual (2017/18</a:t>
            </a:r>
            <a:r>
              <a:rPr lang="ca-ES" sz="1600" i="1" dirty="0" smtClean="0"/>
              <a:t>).  En </a:t>
            </a:r>
            <a:r>
              <a:rPr lang="ca-ES" sz="1600" i="1" dirty="0" smtClean="0"/>
              <a:t>cas que l’assignació d’una casella comporti una diferència major de 36 punts ens ho haureu de justificar raonadament en document a </a:t>
            </a:r>
            <a:r>
              <a:rPr lang="ca-ES" sz="1600" i="1" dirty="0" smtClean="0"/>
              <a:t>banda</a:t>
            </a:r>
          </a:p>
          <a:p>
            <a:endParaRPr lang="ca-ES" sz="1600" i="1" dirty="0" smtClean="0"/>
          </a:p>
          <a:p>
            <a:r>
              <a:rPr lang="ca-ES" sz="1600" b="1" i="1" dirty="0" smtClean="0"/>
              <a:t>9 de febrer:</a:t>
            </a:r>
            <a:r>
              <a:rPr lang="ca-ES" sz="1600" i="1" dirty="0" smtClean="0"/>
              <a:t> primera tramesa enviada amb les previsions disponibles en aquella data i amb la justificació de la diferència que es va preveure superior als 36 </a:t>
            </a:r>
            <a:r>
              <a:rPr lang="ca-ES" sz="1600" i="1" dirty="0" err="1" smtClean="0"/>
              <a:t>PADs</a:t>
            </a:r>
            <a:r>
              <a:rPr lang="ca-ES" sz="1600" i="1" dirty="0" smtClean="0"/>
              <a:t>, i  amb la previsió de punts   fora de l’encàrrec.</a:t>
            </a:r>
          </a:p>
          <a:p>
            <a:endParaRPr lang="ca-ES" sz="1600" i="1" dirty="0" smtClean="0"/>
          </a:p>
          <a:p>
            <a:r>
              <a:rPr lang="ca-ES" sz="1600" b="1" i="1" dirty="0" smtClean="0">
                <a:solidFill>
                  <a:srgbClr val="0000FF"/>
                </a:solidFill>
              </a:rPr>
              <a:t>10 de febrer:  </a:t>
            </a:r>
            <a:r>
              <a:rPr lang="ca-ES" sz="1600" i="1" dirty="0" smtClean="0"/>
              <a:t>Data límit per la </a:t>
            </a:r>
            <a:r>
              <a:rPr lang="ca-ES" sz="1600" b="1" i="1" dirty="0" smtClean="0"/>
              <a:t>primera tramesa </a:t>
            </a:r>
            <a:r>
              <a:rPr lang="ca-ES" sz="1600" i="1" dirty="0" smtClean="0"/>
              <a:t>de l’encàrrec docent, global per departaments (previsió inicial).</a:t>
            </a:r>
          </a:p>
          <a:p>
            <a:endParaRPr lang="ca-ES" sz="1600" i="1" dirty="0" smtClean="0"/>
          </a:p>
          <a:p>
            <a:r>
              <a:rPr lang="ca-ES" sz="1600" i="1" dirty="0" smtClean="0"/>
              <a:t>22 de febrer:  Aprovació al C.G. de l'assignació </a:t>
            </a:r>
            <a:r>
              <a:rPr lang="ca-ES" sz="1600" i="1" dirty="0" smtClean="0"/>
              <a:t>de punts de docència  </a:t>
            </a:r>
            <a:r>
              <a:rPr lang="ca-ES" sz="1600" i="1" dirty="0" smtClean="0"/>
              <a:t>2018/19 (inicial global per departaments)</a:t>
            </a:r>
          </a:p>
          <a:p>
            <a:endParaRPr lang="ca-ES" sz="1600" i="1" dirty="0" smtClean="0"/>
          </a:p>
          <a:p>
            <a:r>
              <a:rPr lang="ca-ES" sz="1600" b="1" i="1" dirty="0" smtClean="0">
                <a:solidFill>
                  <a:srgbClr val="0000FF"/>
                </a:solidFill>
              </a:rPr>
              <a:t>3 d’abril : </a:t>
            </a:r>
            <a:r>
              <a:rPr lang="ca-ES" sz="1600" i="1" dirty="0" smtClean="0"/>
              <a:t>Data límit per enviar la </a:t>
            </a:r>
            <a:r>
              <a:rPr lang="ca-ES" sz="1600" b="1" i="1" dirty="0" smtClean="0"/>
              <a:t>segona tramesa </a:t>
            </a:r>
            <a:r>
              <a:rPr lang="ca-ES" sz="1600" i="1" dirty="0" smtClean="0"/>
              <a:t>de l’encàrrec Docent (detall per assignatures). S’ha de trametre </a:t>
            </a:r>
            <a:r>
              <a:rPr lang="ca-ES" sz="1600" i="1" dirty="0" smtClean="0"/>
              <a:t>el fitxer complimentat a través de l'adreça </a:t>
            </a:r>
            <a:r>
              <a:rPr lang="ca-ES" sz="1600" i="1" u="sng" dirty="0" err="1" smtClean="0"/>
              <a:t>info.pdi</a:t>
            </a:r>
            <a:r>
              <a:rPr lang="ca-ES" sz="1600" i="1" u="sng" dirty="0" smtClean="0"/>
              <a:t>@</a:t>
            </a:r>
            <a:r>
              <a:rPr lang="ca-ES" sz="1600" i="1" u="sng" dirty="0" err="1" smtClean="0"/>
              <a:t>upc.edu</a:t>
            </a:r>
            <a:r>
              <a:rPr lang="ca-ES" sz="1600" i="1" dirty="0" smtClean="0"/>
              <a:t>.</a:t>
            </a:r>
            <a:endParaRPr lang="ca-ES" sz="1600" i="1" dirty="0" smtClean="0"/>
          </a:p>
          <a:p>
            <a:endParaRPr lang="ca-ES" sz="1600" i="1" dirty="0" smtClean="0"/>
          </a:p>
          <a:p>
            <a:endParaRPr lang="ca-ES" sz="1400" i="1" dirty="0" smtClean="0"/>
          </a:p>
          <a:p>
            <a:pPr marL="342900" lvl="0" indent="-342900"/>
            <a:endParaRPr lang="ca-ES" b="1" i="1" dirty="0" smtClean="0"/>
          </a:p>
          <a:p>
            <a:pPr marL="342900" lvl="0" indent="-342900">
              <a:buAutoNum type="arabicParenBoth"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1196752"/>
            <a:ext cx="84969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7. </a:t>
            </a:r>
            <a:r>
              <a:rPr lang="ca-ES" sz="2400" dirty="0" smtClean="0">
                <a:solidFill>
                  <a:srgbClr val="0000FF"/>
                </a:solidFill>
              </a:rPr>
              <a:t>Docs Informatius</a:t>
            </a:r>
            <a:r>
              <a:rPr lang="ca-ES" sz="2400" dirty="0" smtClean="0">
                <a:solidFill>
                  <a:srgbClr val="0000FF"/>
                </a:solidFill>
              </a:rPr>
              <a:t>. </a:t>
            </a:r>
            <a:r>
              <a:rPr lang="ca-ES" sz="2400" b="1" dirty="0" smtClean="0">
                <a:solidFill>
                  <a:srgbClr val="0000FF"/>
                </a:solidFill>
              </a:rPr>
              <a:t>Assignatures optatives 2018/19 </a:t>
            </a:r>
            <a:r>
              <a:rPr lang="ca-ES" sz="2000" dirty="0">
                <a:solidFill>
                  <a:srgbClr val="0000FF"/>
                </a:solidFill>
              </a:rPr>
              <a:t>(Doc </a:t>
            </a:r>
            <a:r>
              <a:rPr lang="ca-ES" sz="2000" dirty="0" smtClean="0">
                <a:solidFill>
                  <a:srgbClr val="0000FF"/>
                </a:solidFill>
              </a:rPr>
              <a:t>5/2-2018)</a:t>
            </a:r>
          </a:p>
          <a:p>
            <a:pPr>
              <a:spcAft>
                <a:spcPts val="600"/>
              </a:spcAft>
            </a:pPr>
            <a:r>
              <a:rPr lang="ca-ES" sz="1600" b="1" dirty="0" smtClean="0">
                <a:solidFill>
                  <a:srgbClr val="C00000"/>
                </a:solidFill>
              </a:rPr>
              <a:t>Agrupades per itineraris </a:t>
            </a:r>
            <a:r>
              <a:rPr lang="ca-ES" sz="1600" b="1" dirty="0" err="1" smtClean="0">
                <a:solidFill>
                  <a:srgbClr val="C00000"/>
                </a:solidFill>
              </a:rPr>
              <a:t>d’optativitat</a:t>
            </a:r>
            <a:r>
              <a:rPr lang="ca-ES" sz="1600" b="1" dirty="0" smtClean="0">
                <a:solidFill>
                  <a:srgbClr val="C00000"/>
                </a:solidFill>
              </a:rPr>
              <a:t>: Evolució de matrícula i previsions</a:t>
            </a:r>
            <a:endParaRPr lang="ca-ES" sz="1600" b="1" dirty="0">
              <a:solidFill>
                <a:srgbClr val="C00000"/>
              </a:solidFill>
            </a:endParaRPr>
          </a:p>
          <a:p>
            <a:endParaRPr lang="ca-ES" b="1" dirty="0" smtClean="0">
              <a:solidFill>
                <a:srgbClr val="C00000"/>
              </a:solidFill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1916832"/>
            <a:ext cx="7057600" cy="4511467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8450" y="5445224"/>
            <a:ext cx="7322710" cy="1412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85" y="1912316"/>
            <a:ext cx="7275884" cy="4973465"/>
          </a:xfrm>
          <a:prstGeom prst="rect">
            <a:avLst/>
          </a:prstGeom>
        </p:spPr>
      </p:pic>
      <p:sp>
        <p:nvSpPr>
          <p:cNvPr id="7" name="Rectangle 2"/>
          <p:cNvSpPr/>
          <p:nvPr/>
        </p:nvSpPr>
        <p:spPr>
          <a:xfrm>
            <a:off x="467544" y="1196752"/>
            <a:ext cx="84969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7. </a:t>
            </a:r>
            <a:r>
              <a:rPr lang="ca-ES" sz="2400" dirty="0" smtClean="0">
                <a:solidFill>
                  <a:srgbClr val="0000FF"/>
                </a:solidFill>
              </a:rPr>
              <a:t>Docs Informatius. </a:t>
            </a:r>
            <a:r>
              <a:rPr lang="ca-ES" sz="2400" b="1" dirty="0" smtClean="0">
                <a:solidFill>
                  <a:srgbClr val="0000FF"/>
                </a:solidFill>
              </a:rPr>
              <a:t>Assignatures optatives 2018/19 </a:t>
            </a:r>
            <a:r>
              <a:rPr lang="ca-ES" sz="2000" dirty="0" smtClean="0">
                <a:solidFill>
                  <a:srgbClr val="0000FF"/>
                </a:solidFill>
              </a:rPr>
              <a:t>(Doc 5/2-2018)</a:t>
            </a:r>
          </a:p>
          <a:p>
            <a:pPr>
              <a:spcAft>
                <a:spcPts val="600"/>
              </a:spcAft>
            </a:pPr>
            <a:r>
              <a:rPr lang="ca-ES" sz="1600" b="1" dirty="0" smtClean="0">
                <a:solidFill>
                  <a:srgbClr val="C00000"/>
                </a:solidFill>
              </a:rPr>
              <a:t>Per </a:t>
            </a:r>
            <a:r>
              <a:rPr lang="ca-ES" sz="1600" b="1" dirty="0" smtClean="0">
                <a:solidFill>
                  <a:srgbClr val="C00000"/>
                </a:solidFill>
              </a:rPr>
              <a:t>cada titulació (Assignatures transversals amb els estudiants matriculats a la titulació)</a:t>
            </a:r>
            <a:endParaRPr lang="ca-E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81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1196752"/>
            <a:ext cx="849694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7. </a:t>
            </a:r>
            <a:r>
              <a:rPr lang="ca-ES" sz="2400" dirty="0" smtClean="0">
                <a:solidFill>
                  <a:srgbClr val="0000FF"/>
                </a:solidFill>
              </a:rPr>
              <a:t>Docs Informatius. </a:t>
            </a:r>
            <a:r>
              <a:rPr lang="ca-ES" sz="2400" b="1" dirty="0" smtClean="0">
                <a:solidFill>
                  <a:srgbClr val="0000FF"/>
                </a:solidFill>
              </a:rPr>
              <a:t>Assignatures optatives 2018/19 </a:t>
            </a:r>
            <a:r>
              <a:rPr lang="ca-ES" sz="2000" dirty="0" smtClean="0">
                <a:solidFill>
                  <a:srgbClr val="0000FF"/>
                </a:solidFill>
              </a:rPr>
              <a:t>(Doc 5/2-2018)</a:t>
            </a: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00808"/>
            <a:ext cx="834793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7592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8568952" cy="4923667"/>
          </a:xfrm>
          <a:prstGeom prst="rect">
            <a:avLst/>
          </a:prstGeom>
        </p:spPr>
      </p:pic>
      <p:pic>
        <p:nvPicPr>
          <p:cNvPr id="5" name="Imat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sp>
        <p:nvSpPr>
          <p:cNvPr id="6" name="Rectangle 2"/>
          <p:cNvSpPr/>
          <p:nvPr/>
        </p:nvSpPr>
        <p:spPr>
          <a:xfrm>
            <a:off x="467544" y="1196752"/>
            <a:ext cx="849694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 smtClean="0">
                <a:solidFill>
                  <a:srgbClr val="0000FF"/>
                </a:solidFill>
              </a:rPr>
              <a:t>7. </a:t>
            </a:r>
            <a:r>
              <a:rPr lang="ca-ES" sz="2400" dirty="0" smtClean="0">
                <a:solidFill>
                  <a:srgbClr val="0000FF"/>
                </a:solidFill>
              </a:rPr>
              <a:t>Docs informatius. </a:t>
            </a:r>
            <a:r>
              <a:rPr lang="ca-ES" sz="2400" b="1" dirty="0" smtClean="0">
                <a:solidFill>
                  <a:srgbClr val="0000FF"/>
                </a:solidFill>
              </a:rPr>
              <a:t>Assignatures. </a:t>
            </a:r>
            <a:r>
              <a:rPr lang="ca-ES" sz="2400" b="1" dirty="0" smtClean="0">
                <a:solidFill>
                  <a:srgbClr val="0000FF"/>
                </a:solidFill>
              </a:rPr>
              <a:t>Previsions i grups 2018/19 </a:t>
            </a:r>
            <a:endParaRPr lang="ca-ES" sz="2400" b="1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 </a:t>
            </a:r>
            <a:r>
              <a:rPr lang="ca-ES" sz="2400" b="1" dirty="0" smtClean="0">
                <a:solidFill>
                  <a:srgbClr val="0000FF"/>
                </a:solidFill>
              </a:rPr>
              <a:t>                                                                                                 </a:t>
            </a:r>
            <a:r>
              <a:rPr lang="ca-ES" dirty="0" smtClean="0">
                <a:solidFill>
                  <a:srgbClr val="0000FF"/>
                </a:solidFill>
              </a:rPr>
              <a:t>(</a:t>
            </a:r>
            <a:r>
              <a:rPr lang="ca-ES" dirty="0">
                <a:solidFill>
                  <a:srgbClr val="0000FF"/>
                </a:solidFill>
              </a:rPr>
              <a:t>Doc 6</a:t>
            </a:r>
            <a:r>
              <a:rPr lang="ca-ES" dirty="0" smtClean="0">
                <a:solidFill>
                  <a:srgbClr val="0000FF"/>
                </a:solidFill>
              </a:rPr>
              <a:t>/2-2018</a:t>
            </a:r>
            <a:r>
              <a:rPr lang="ca-ES" dirty="0">
                <a:solidFill>
                  <a:srgbClr val="0000FF"/>
                </a:solidFill>
              </a:rPr>
              <a:t>)</a:t>
            </a: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322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1196752"/>
            <a:ext cx="849694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7. Encàrrec </a:t>
            </a:r>
            <a:r>
              <a:rPr lang="ca-ES" sz="2400" b="1" dirty="0" smtClean="0">
                <a:solidFill>
                  <a:srgbClr val="0000FF"/>
                </a:solidFill>
              </a:rPr>
              <a:t>Docent </a:t>
            </a:r>
            <a:r>
              <a:rPr lang="ca-ES" sz="2400" b="1" dirty="0" smtClean="0">
                <a:solidFill>
                  <a:srgbClr val="0000FF"/>
                </a:solidFill>
              </a:rPr>
              <a:t>2018/19 - Titulacions </a:t>
            </a:r>
            <a:r>
              <a:rPr lang="ca-ES" sz="2400" b="1" dirty="0" smtClean="0">
                <a:solidFill>
                  <a:srgbClr val="0000FF"/>
                </a:solidFill>
              </a:rPr>
              <a:t>i Cursos </a:t>
            </a:r>
            <a:r>
              <a:rPr lang="ca-ES" sz="2000" dirty="0">
                <a:solidFill>
                  <a:srgbClr val="0000FF"/>
                </a:solidFill>
              </a:rPr>
              <a:t>(Doc </a:t>
            </a:r>
            <a:r>
              <a:rPr lang="ca-ES" sz="2000" dirty="0" smtClean="0">
                <a:solidFill>
                  <a:srgbClr val="0000FF"/>
                </a:solidFill>
              </a:rPr>
              <a:t>7/2-2018</a:t>
            </a:r>
            <a:r>
              <a:rPr lang="ca-ES" sz="2000" dirty="0">
                <a:solidFill>
                  <a:srgbClr val="0000FF"/>
                </a:solidFill>
              </a:rPr>
              <a:t>)</a:t>
            </a: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735180"/>
            <a:ext cx="7442374" cy="4150204"/>
          </a:xfrm>
          <a:prstGeom prst="rect">
            <a:avLst/>
          </a:prstGeom>
        </p:spPr>
      </p:pic>
      <p:graphicFrame>
        <p:nvGraphicFramePr>
          <p:cNvPr id="7" name="Tau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9750495"/>
              </p:ext>
            </p:extLst>
          </p:nvPr>
        </p:nvGraphicFramePr>
        <p:xfrm>
          <a:off x="323529" y="1764501"/>
          <a:ext cx="8113676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18840">
                  <a:extLst>
                    <a:ext uri="{9D8B030D-6E8A-4147-A177-3AD203B41FA5}">
                      <a16:colId xmlns:a16="http://schemas.microsoft.com/office/drawing/2014/main" xmlns="" val="720636552"/>
                    </a:ext>
                  </a:extLst>
                </a:gridCol>
                <a:gridCol w="2045455">
                  <a:extLst>
                    <a:ext uri="{9D8B030D-6E8A-4147-A177-3AD203B41FA5}">
                      <a16:colId xmlns:a16="http://schemas.microsoft.com/office/drawing/2014/main" xmlns="" val="219355669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3537316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54013414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910481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426414969"/>
                    </a:ext>
                  </a:extLst>
                </a:gridCol>
                <a:gridCol w="1200909">
                  <a:extLst>
                    <a:ext uri="{9D8B030D-6E8A-4147-A177-3AD203B41FA5}">
                      <a16:colId xmlns:a16="http://schemas.microsoft.com/office/drawing/2014/main" xmlns="" val="2256585162"/>
                    </a:ext>
                  </a:extLst>
                </a:gridCol>
              </a:tblGrid>
              <a:tr h="728395">
                <a:tc>
                  <a:txBody>
                    <a:bodyPr/>
                    <a:lstStyle/>
                    <a:p>
                      <a:r>
                        <a:rPr lang="ca-ES" sz="1400" dirty="0" err="1" smtClean="0">
                          <a:solidFill>
                            <a:srgbClr val="0000FF"/>
                          </a:solidFill>
                        </a:rPr>
                        <a:t>Dept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Titulació,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Curs,  Assignatura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Crèdits,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 tipus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Ràtio assignat. Compartida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Punts GG i GP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Estudiants, </a:t>
                      </a:r>
                      <a:r>
                        <a:rPr lang="ca-ES" sz="1400" dirty="0" err="1" smtClean="0">
                          <a:solidFill>
                            <a:srgbClr val="0000FF"/>
                          </a:solidFill>
                        </a:rPr>
                        <a:t>Num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 grups: GG i GP</a:t>
                      </a:r>
                    </a:p>
                    <a:p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ca-ES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Q1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 i </a:t>
                      </a:r>
                      <a:r>
                        <a:rPr lang="ca-ES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Q2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Punts Q1, Q2 i Totals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1199047"/>
                  </a:ext>
                </a:extLst>
              </a:tr>
            </a:tbl>
          </a:graphicData>
        </a:graphic>
      </p:graphicFrame>
      <p:cxnSp>
        <p:nvCxnSpPr>
          <p:cNvPr id="8" name="Connector de fletxa recta 7"/>
          <p:cNvCxnSpPr/>
          <p:nvPr/>
        </p:nvCxnSpPr>
        <p:spPr>
          <a:xfrm>
            <a:off x="611560" y="2492896"/>
            <a:ext cx="216024" cy="2422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de fletxa recta 9"/>
          <p:cNvCxnSpPr/>
          <p:nvPr/>
        </p:nvCxnSpPr>
        <p:spPr>
          <a:xfrm>
            <a:off x="2123728" y="2492896"/>
            <a:ext cx="216024" cy="2422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de fletxa recta 10"/>
          <p:cNvCxnSpPr/>
          <p:nvPr/>
        </p:nvCxnSpPr>
        <p:spPr>
          <a:xfrm>
            <a:off x="3707904" y="2485940"/>
            <a:ext cx="297403" cy="2712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 de fletxa recta 11"/>
          <p:cNvCxnSpPr>
            <a:stCxn id="7" idx="2"/>
            <a:endCxn id="22" idx="0"/>
          </p:cNvCxnSpPr>
          <p:nvPr/>
        </p:nvCxnSpPr>
        <p:spPr>
          <a:xfrm>
            <a:off x="4380367" y="2496021"/>
            <a:ext cx="11613" cy="286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de fletxa recta 13"/>
          <p:cNvCxnSpPr/>
          <p:nvPr/>
        </p:nvCxnSpPr>
        <p:spPr>
          <a:xfrm flipH="1">
            <a:off x="4995802" y="2493693"/>
            <a:ext cx="296278" cy="2872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de fletxa recta 16"/>
          <p:cNvCxnSpPr/>
          <p:nvPr/>
        </p:nvCxnSpPr>
        <p:spPr>
          <a:xfrm flipH="1">
            <a:off x="6084168" y="2485940"/>
            <a:ext cx="296278" cy="2872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de fletxa recta 17"/>
          <p:cNvCxnSpPr/>
          <p:nvPr/>
        </p:nvCxnSpPr>
        <p:spPr>
          <a:xfrm flipH="1">
            <a:off x="7581315" y="2485940"/>
            <a:ext cx="296278" cy="2872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12143" y="2780928"/>
            <a:ext cx="259457" cy="144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angle 19"/>
          <p:cNvSpPr/>
          <p:nvPr/>
        </p:nvSpPr>
        <p:spPr>
          <a:xfrm>
            <a:off x="982316" y="2780928"/>
            <a:ext cx="2725588" cy="144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3707904" y="2782568"/>
            <a:ext cx="504056" cy="1428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21"/>
          <p:cNvSpPr/>
          <p:nvPr/>
        </p:nvSpPr>
        <p:spPr>
          <a:xfrm>
            <a:off x="4211960" y="2782568"/>
            <a:ext cx="360040" cy="1428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angle 22"/>
          <p:cNvSpPr/>
          <p:nvPr/>
        </p:nvSpPr>
        <p:spPr>
          <a:xfrm>
            <a:off x="4572000" y="2780928"/>
            <a:ext cx="711834" cy="144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angle 23"/>
          <p:cNvSpPr/>
          <p:nvPr/>
        </p:nvSpPr>
        <p:spPr>
          <a:xfrm>
            <a:off x="5298926" y="2792093"/>
            <a:ext cx="1577330" cy="1428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angle 24"/>
          <p:cNvSpPr/>
          <p:nvPr/>
        </p:nvSpPr>
        <p:spPr>
          <a:xfrm>
            <a:off x="6880424" y="2792093"/>
            <a:ext cx="1147960" cy="1428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6313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sp>
        <p:nvSpPr>
          <p:cNvPr id="6" name="Rectangle 2"/>
          <p:cNvSpPr/>
          <p:nvPr/>
        </p:nvSpPr>
        <p:spPr>
          <a:xfrm>
            <a:off x="467544" y="7647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7.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2018/19. Departaments </a:t>
            </a:r>
            <a:r>
              <a:rPr lang="ca-ES" sz="2000" b="1" u="sng" dirty="0">
                <a:solidFill>
                  <a:srgbClr val="0000FF"/>
                </a:solidFill>
              </a:rPr>
              <a:t>(Doc </a:t>
            </a:r>
            <a:r>
              <a:rPr lang="ca-ES" sz="2000" b="1" u="sng" dirty="0" smtClean="0">
                <a:solidFill>
                  <a:srgbClr val="0000FF"/>
                </a:solidFill>
              </a:rPr>
              <a:t>8/2-2018</a:t>
            </a:r>
            <a:r>
              <a:rPr lang="ca-ES" sz="2000" b="1" dirty="0" smtClean="0">
                <a:solidFill>
                  <a:srgbClr val="0000FF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 </a:t>
            </a:r>
            <a:r>
              <a:rPr lang="ca-ES" sz="2000" b="1" dirty="0" smtClean="0">
                <a:solidFill>
                  <a:srgbClr val="0000FF"/>
                </a:solidFill>
              </a:rPr>
              <a:t>    340 EPSEVG, 701 AC</a:t>
            </a:r>
            <a:endParaRPr lang="ca-ES" sz="2000" b="1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854" y="1661107"/>
            <a:ext cx="9171710" cy="407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158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7034"/>
            <a:ext cx="9144000" cy="330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t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sp>
        <p:nvSpPr>
          <p:cNvPr id="10" name="Rectangle 2"/>
          <p:cNvSpPr/>
          <p:nvPr/>
        </p:nvSpPr>
        <p:spPr>
          <a:xfrm>
            <a:off x="467544" y="7647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7.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2018/19. Departaments </a:t>
            </a:r>
            <a:r>
              <a:rPr lang="ca-ES" sz="2000" b="1" u="sng" dirty="0">
                <a:solidFill>
                  <a:srgbClr val="0000FF"/>
                </a:solidFill>
              </a:rPr>
              <a:t>(Doc </a:t>
            </a:r>
            <a:r>
              <a:rPr lang="ca-ES" sz="2000" b="1" u="sng" dirty="0" smtClean="0">
                <a:solidFill>
                  <a:srgbClr val="0000FF"/>
                </a:solidFill>
              </a:rPr>
              <a:t>8/2-2018</a:t>
            </a:r>
            <a:r>
              <a:rPr lang="ca-ES" sz="2000" b="1" dirty="0" smtClean="0">
                <a:solidFill>
                  <a:srgbClr val="0000FF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 </a:t>
            </a:r>
            <a:r>
              <a:rPr lang="ca-ES" sz="2000" b="1" dirty="0" smtClean="0">
                <a:solidFill>
                  <a:srgbClr val="0000FF"/>
                </a:solidFill>
              </a:rPr>
              <a:t>     702 CMEM</a:t>
            </a:r>
            <a:endParaRPr lang="ca-ES" sz="2000" b="1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479093" y="1268760"/>
            <a:ext cx="8173456" cy="5616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>
                <a:solidFill>
                  <a:srgbClr val="0000FF"/>
                </a:solidFill>
              </a:rPr>
              <a:t>Encàrrec Docent EPSEVG </a:t>
            </a:r>
            <a:r>
              <a:rPr lang="ca-ES" sz="2400" b="1" dirty="0" smtClean="0">
                <a:solidFill>
                  <a:srgbClr val="0000FF"/>
                </a:solidFill>
              </a:rPr>
              <a:t>2018/19</a:t>
            </a:r>
            <a:endParaRPr lang="ca-ES" sz="2400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  <a:p>
            <a:r>
              <a:rPr lang="ca-ES" u="sng" dirty="0" smtClean="0">
                <a:solidFill>
                  <a:srgbClr val="0000FF"/>
                </a:solidFill>
              </a:rPr>
              <a:t>7. Documents </a:t>
            </a:r>
            <a:r>
              <a:rPr lang="ca-ES" u="sng" dirty="0" err="1" smtClean="0">
                <a:solidFill>
                  <a:srgbClr val="0000FF"/>
                </a:solidFill>
              </a:rPr>
              <a:t>pdf</a:t>
            </a:r>
            <a:r>
              <a:rPr lang="ca-ES" u="sng" dirty="0" smtClean="0">
                <a:solidFill>
                  <a:srgbClr val="0000FF"/>
                </a:solidFill>
              </a:rPr>
              <a:t> Informatius:</a:t>
            </a:r>
            <a:endParaRPr lang="ca-ES" u="sng" dirty="0" smtClean="0">
              <a:solidFill>
                <a:srgbClr val="0000FF"/>
              </a:solidFill>
            </a:endParaRPr>
          </a:p>
          <a:p>
            <a:endParaRPr lang="ca-ES" u="sng" dirty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ca-ES" dirty="0" smtClean="0">
                <a:solidFill>
                  <a:srgbClr val="0000FF"/>
                </a:solidFill>
              </a:rPr>
              <a:t>7. A1</a:t>
            </a:r>
            <a:r>
              <a:rPr lang="ca-ES" dirty="0" smtClean="0">
                <a:solidFill>
                  <a:srgbClr val="0000FF"/>
                </a:solidFill>
              </a:rPr>
              <a:t>. Doc </a:t>
            </a:r>
            <a:r>
              <a:rPr lang="ca-ES" dirty="0">
                <a:solidFill>
                  <a:srgbClr val="0000FF"/>
                </a:solidFill>
              </a:rPr>
              <a:t>5/2-2018. Línies </a:t>
            </a:r>
            <a:r>
              <a:rPr lang="ca-ES" dirty="0" err="1">
                <a:solidFill>
                  <a:srgbClr val="0000FF"/>
                </a:solidFill>
              </a:rPr>
              <a:t>d’optativitat</a:t>
            </a:r>
            <a:r>
              <a:rPr lang="ca-ES" dirty="0">
                <a:solidFill>
                  <a:srgbClr val="0000FF"/>
                </a:solidFill>
              </a:rPr>
              <a:t> i previsions optatives 2018/19.</a:t>
            </a:r>
            <a:endParaRPr lang="es-ES" dirty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ca-ES" dirty="0" smtClean="0">
                <a:solidFill>
                  <a:srgbClr val="0000FF"/>
                </a:solidFill>
              </a:rPr>
              <a:t>7. A2</a:t>
            </a:r>
            <a:r>
              <a:rPr lang="ca-ES" dirty="0" smtClean="0">
                <a:solidFill>
                  <a:srgbClr val="0000FF"/>
                </a:solidFill>
              </a:rPr>
              <a:t>. Doc </a:t>
            </a:r>
            <a:r>
              <a:rPr lang="ca-ES" dirty="0">
                <a:solidFill>
                  <a:srgbClr val="0000FF"/>
                </a:solidFill>
              </a:rPr>
              <a:t>6/2-2018. Assignatures EPSEVG Previsions i Grups 2018/19</a:t>
            </a:r>
            <a:r>
              <a:rPr lang="ca-ES" dirty="0" smtClean="0">
                <a:solidFill>
                  <a:srgbClr val="0000FF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endParaRPr lang="ca-ES" b="1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7. Resultat</a:t>
            </a:r>
            <a:r>
              <a:rPr lang="ca-ES" sz="2000" b="1" dirty="0" smtClean="0">
                <a:solidFill>
                  <a:srgbClr val="0000FF"/>
                </a:solidFill>
              </a:rPr>
              <a:t>: Assignació Encàrrec Docent 2018/19 EPSEVG als </a:t>
            </a:r>
            <a:r>
              <a:rPr lang="ca-ES" sz="2000" b="1" dirty="0" smtClean="0">
                <a:solidFill>
                  <a:srgbClr val="0000FF"/>
                </a:solidFill>
              </a:rPr>
              <a:t>Departaments:</a:t>
            </a:r>
            <a:endParaRPr lang="ca-ES" sz="2000" b="1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endParaRPr lang="es-ES" b="1" dirty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ca-ES" dirty="0" smtClean="0">
                <a:solidFill>
                  <a:srgbClr val="0000FF"/>
                </a:solidFill>
              </a:rPr>
              <a:t>7. Doc </a:t>
            </a:r>
            <a:r>
              <a:rPr lang="ca-ES" dirty="0">
                <a:solidFill>
                  <a:srgbClr val="0000FF"/>
                </a:solidFill>
              </a:rPr>
              <a:t>7/2-2018. Encàrrec Docent EPSEVG 2018/19. Ordenat per titulacions i cursos.</a:t>
            </a:r>
            <a:endParaRPr lang="es-ES" dirty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ca-ES" b="1" dirty="0" smtClean="0">
                <a:solidFill>
                  <a:srgbClr val="0000FF"/>
                </a:solidFill>
              </a:rPr>
              <a:t>7. Doc </a:t>
            </a:r>
            <a:r>
              <a:rPr lang="ca-ES" b="1" dirty="0">
                <a:solidFill>
                  <a:srgbClr val="0000FF"/>
                </a:solidFill>
              </a:rPr>
              <a:t>8/2-2018. Encàrrec Docent EPSEVG 2018/19. Ordenat per departaments</a:t>
            </a:r>
            <a:r>
              <a:rPr lang="ca-ES" b="1" dirty="0" smtClean="0">
                <a:solidFill>
                  <a:srgbClr val="0000FF"/>
                </a:solidFill>
              </a:rPr>
              <a:t>.</a:t>
            </a:r>
          </a:p>
          <a:p>
            <a:endParaRPr lang="es-ES" b="1" dirty="0">
              <a:solidFill>
                <a:srgbClr val="0000FF"/>
              </a:solidFill>
            </a:endParaRPr>
          </a:p>
          <a:p>
            <a:r>
              <a:rPr lang="ca-ES" u="sng" dirty="0">
                <a:solidFill>
                  <a:srgbClr val="0000FF"/>
                </a:solidFill>
              </a:rPr>
              <a:t>Documents </a:t>
            </a:r>
            <a:r>
              <a:rPr lang="ca-ES" u="sng" dirty="0" smtClean="0">
                <a:solidFill>
                  <a:srgbClr val="0000FF"/>
                </a:solidFill>
              </a:rPr>
              <a:t>E</a:t>
            </a:r>
            <a:r>
              <a:rPr lang="ca-ES" u="sng" dirty="0" smtClean="0">
                <a:solidFill>
                  <a:srgbClr val="0000FF"/>
                </a:solidFill>
              </a:rPr>
              <a:t>xcel informatius:</a:t>
            </a:r>
            <a:endParaRPr lang="ca-ES" u="sng" dirty="0" smtClean="0">
              <a:solidFill>
                <a:srgbClr val="0000FF"/>
              </a:solidFill>
            </a:endParaRPr>
          </a:p>
          <a:p>
            <a:endParaRPr lang="es-ES" u="sng" dirty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ca-ES" dirty="0" smtClean="0">
                <a:solidFill>
                  <a:srgbClr val="0000FF"/>
                </a:solidFill>
              </a:rPr>
              <a:t>7. Doc </a:t>
            </a:r>
            <a:r>
              <a:rPr lang="ca-ES" dirty="0">
                <a:solidFill>
                  <a:srgbClr val="0000FF"/>
                </a:solidFill>
              </a:rPr>
              <a:t>9/2-2018. Assignatures EPSEVG Previsions i Grups 2018/19. Document Excel</a:t>
            </a:r>
            <a:endParaRPr lang="es-ES" dirty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ca-ES" dirty="0" smtClean="0">
                <a:solidFill>
                  <a:srgbClr val="0000FF"/>
                </a:solidFill>
              </a:rPr>
              <a:t>7. Doc </a:t>
            </a:r>
            <a:r>
              <a:rPr lang="ca-ES" dirty="0">
                <a:solidFill>
                  <a:srgbClr val="0000FF"/>
                </a:solidFill>
              </a:rPr>
              <a:t>10/2-2018. Encàrrec Docent EPSEVG 2018/19. Document Excel</a:t>
            </a:r>
            <a:endParaRPr lang="es-ES" dirty="0">
              <a:solidFill>
                <a:srgbClr val="0000FF"/>
              </a:solidFill>
            </a:endParaRPr>
          </a:p>
          <a:p>
            <a:endParaRPr lang="es-ES" dirty="0"/>
          </a:p>
        </p:txBody>
      </p:sp>
      <p:pic>
        <p:nvPicPr>
          <p:cNvPr id="5" name="Imat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067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sp>
        <p:nvSpPr>
          <p:cNvPr id="7" name="Rectangle 2"/>
          <p:cNvSpPr/>
          <p:nvPr/>
        </p:nvSpPr>
        <p:spPr>
          <a:xfrm>
            <a:off x="467544" y="7647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7.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2018/19. Departaments </a:t>
            </a:r>
            <a:r>
              <a:rPr lang="ca-ES" sz="2000" b="1" u="sng" dirty="0">
                <a:solidFill>
                  <a:srgbClr val="0000FF"/>
                </a:solidFill>
              </a:rPr>
              <a:t>(Doc </a:t>
            </a:r>
            <a:r>
              <a:rPr lang="ca-ES" sz="2000" b="1" u="sng" dirty="0" smtClean="0">
                <a:solidFill>
                  <a:srgbClr val="0000FF"/>
                </a:solidFill>
              </a:rPr>
              <a:t>8/2-2018</a:t>
            </a:r>
            <a:r>
              <a:rPr lang="ca-ES" sz="2000" b="1" dirty="0" smtClean="0">
                <a:solidFill>
                  <a:srgbClr val="0000FF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 </a:t>
            </a:r>
            <a:r>
              <a:rPr lang="ca-ES" sz="2000" b="1" dirty="0" smtClean="0">
                <a:solidFill>
                  <a:srgbClr val="0000FF"/>
                </a:solidFill>
              </a:rPr>
              <a:t>    707 ESAII</a:t>
            </a:r>
            <a:endParaRPr lang="ca-ES" sz="2000" b="1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687438"/>
            <a:ext cx="9150220" cy="397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7647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7.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2018/19. Departaments </a:t>
            </a:r>
            <a:r>
              <a:rPr lang="ca-ES" sz="2000" b="1" u="sng" dirty="0">
                <a:solidFill>
                  <a:srgbClr val="0000FF"/>
                </a:solidFill>
              </a:rPr>
              <a:t>(Doc </a:t>
            </a:r>
            <a:r>
              <a:rPr lang="ca-ES" sz="2000" b="1" u="sng" dirty="0" smtClean="0">
                <a:solidFill>
                  <a:srgbClr val="0000FF"/>
                </a:solidFill>
              </a:rPr>
              <a:t>8/2-2018</a:t>
            </a:r>
            <a:r>
              <a:rPr lang="ca-ES" sz="2000" b="1" dirty="0" smtClean="0">
                <a:solidFill>
                  <a:srgbClr val="0000FF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      709 EE</a:t>
            </a:r>
            <a:endParaRPr lang="ca-ES" sz="2000" b="1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854" y="1624757"/>
            <a:ext cx="9176368" cy="49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7647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7.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2018/19. Departaments </a:t>
            </a:r>
            <a:r>
              <a:rPr lang="ca-ES" sz="2000" b="1" u="sng" dirty="0">
                <a:solidFill>
                  <a:srgbClr val="0000FF"/>
                </a:solidFill>
              </a:rPr>
              <a:t>(Doc </a:t>
            </a:r>
            <a:r>
              <a:rPr lang="ca-ES" sz="2000" b="1" u="sng" dirty="0" smtClean="0">
                <a:solidFill>
                  <a:srgbClr val="0000FF"/>
                </a:solidFill>
              </a:rPr>
              <a:t>8/2-2018</a:t>
            </a:r>
            <a:r>
              <a:rPr lang="ca-ES" sz="2000" b="1" dirty="0" smtClean="0">
                <a:solidFill>
                  <a:srgbClr val="0000FF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 </a:t>
            </a:r>
            <a:r>
              <a:rPr lang="ca-ES" sz="2000" b="1" dirty="0" smtClean="0">
                <a:solidFill>
                  <a:srgbClr val="0000FF"/>
                </a:solidFill>
              </a:rPr>
              <a:t>     710  EEL</a:t>
            </a:r>
            <a:endParaRPr lang="ca-ES" sz="2000" b="1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607948"/>
            <a:ext cx="9143999" cy="520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7647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7.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2018/19. Departaments </a:t>
            </a:r>
            <a:r>
              <a:rPr lang="ca-ES" sz="2000" b="1" u="sng" dirty="0">
                <a:solidFill>
                  <a:srgbClr val="0000FF"/>
                </a:solidFill>
              </a:rPr>
              <a:t>(Doc </a:t>
            </a:r>
            <a:r>
              <a:rPr lang="ca-ES" sz="2000" b="1" u="sng" dirty="0" smtClean="0">
                <a:solidFill>
                  <a:srgbClr val="0000FF"/>
                </a:solidFill>
              </a:rPr>
              <a:t>8/2-2018</a:t>
            </a:r>
            <a:r>
              <a:rPr lang="ca-ES" sz="2000" b="1" dirty="0" smtClean="0">
                <a:solidFill>
                  <a:srgbClr val="0000FF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 </a:t>
            </a:r>
            <a:r>
              <a:rPr lang="ca-ES" sz="2000" b="1" dirty="0" smtClean="0">
                <a:solidFill>
                  <a:srgbClr val="0000FF"/>
                </a:solidFill>
              </a:rPr>
              <a:t>     712 EM, 713 EQ</a:t>
            </a:r>
            <a:endParaRPr lang="ca-ES" sz="2000" b="1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774875"/>
            <a:ext cx="9117976" cy="417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7647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7.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2018/19. Departaments </a:t>
            </a:r>
            <a:r>
              <a:rPr lang="ca-ES" sz="2000" b="1" u="sng" dirty="0">
                <a:solidFill>
                  <a:srgbClr val="0000FF"/>
                </a:solidFill>
              </a:rPr>
              <a:t>(Doc </a:t>
            </a:r>
            <a:r>
              <a:rPr lang="ca-ES" sz="2000" b="1" u="sng" dirty="0" smtClean="0">
                <a:solidFill>
                  <a:srgbClr val="0000FF"/>
                </a:solidFill>
              </a:rPr>
              <a:t>8/2-2018</a:t>
            </a:r>
            <a:r>
              <a:rPr lang="ca-ES" sz="2000" b="1" dirty="0" smtClean="0">
                <a:solidFill>
                  <a:srgbClr val="0000FF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     717 EGE</a:t>
            </a:r>
            <a:endParaRPr lang="ca-ES" sz="2000" b="1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565" y="1700808"/>
            <a:ext cx="9195674" cy="432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pic>
        <p:nvPicPr>
          <p:cNvPr id="8" name="7 Imagen" descr="P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7498"/>
            <a:ext cx="9144000" cy="5757886"/>
          </a:xfrm>
          <a:prstGeom prst="rect">
            <a:avLst/>
          </a:prstGeom>
        </p:spPr>
      </p:pic>
      <p:sp>
        <p:nvSpPr>
          <p:cNvPr id="7" name="Rectangle 2"/>
          <p:cNvSpPr/>
          <p:nvPr/>
        </p:nvSpPr>
        <p:spPr>
          <a:xfrm>
            <a:off x="467544" y="7647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7.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2018/19. Departaments </a:t>
            </a:r>
            <a:r>
              <a:rPr lang="ca-ES" sz="2000" b="1" u="sng" dirty="0">
                <a:solidFill>
                  <a:srgbClr val="0000FF"/>
                </a:solidFill>
              </a:rPr>
              <a:t>(Doc </a:t>
            </a:r>
            <a:r>
              <a:rPr lang="ca-ES" sz="2000" b="1" u="sng" dirty="0" smtClean="0">
                <a:solidFill>
                  <a:srgbClr val="0000FF"/>
                </a:solidFill>
              </a:rPr>
              <a:t>8/2-2018</a:t>
            </a:r>
            <a:r>
              <a:rPr lang="ca-ES" sz="2000" b="1" dirty="0" smtClean="0">
                <a:solidFill>
                  <a:srgbClr val="0000FF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 </a:t>
            </a:r>
            <a:r>
              <a:rPr lang="ca-ES" sz="2000" b="1" dirty="0" smtClean="0">
                <a:solidFill>
                  <a:srgbClr val="0000FF"/>
                </a:solidFill>
              </a:rPr>
              <a:t>                                               723 CS ,  729 MF</a:t>
            </a:r>
            <a:endParaRPr lang="ca-ES" sz="2000" b="1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7647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7.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2018/19. Departaments </a:t>
            </a:r>
            <a:r>
              <a:rPr lang="ca-ES" sz="2000" b="1" u="sng" dirty="0">
                <a:solidFill>
                  <a:srgbClr val="0000FF"/>
                </a:solidFill>
              </a:rPr>
              <a:t>(Doc </a:t>
            </a:r>
            <a:r>
              <a:rPr lang="ca-ES" sz="2000" b="1" u="sng" dirty="0" smtClean="0">
                <a:solidFill>
                  <a:srgbClr val="0000FF"/>
                </a:solidFill>
              </a:rPr>
              <a:t>8/2-2018</a:t>
            </a:r>
            <a:r>
              <a:rPr lang="ca-ES" sz="2000" b="1" dirty="0" smtClean="0">
                <a:solidFill>
                  <a:srgbClr val="0000FF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732 OE, 737 RMEE</a:t>
            </a:r>
            <a:endParaRPr lang="ca-ES" sz="2000" b="1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144000" cy="495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7647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7.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2018/19. Departaments </a:t>
            </a:r>
            <a:r>
              <a:rPr lang="ca-ES" sz="2000" b="1" u="sng" dirty="0">
                <a:solidFill>
                  <a:srgbClr val="0000FF"/>
                </a:solidFill>
              </a:rPr>
              <a:t>(Doc </a:t>
            </a:r>
            <a:r>
              <a:rPr lang="ca-ES" sz="2000" b="1" u="sng" dirty="0" smtClean="0">
                <a:solidFill>
                  <a:srgbClr val="0000FF"/>
                </a:solidFill>
              </a:rPr>
              <a:t>8/2-2018</a:t>
            </a:r>
            <a:r>
              <a:rPr lang="ca-ES" sz="2000" b="1" dirty="0" smtClean="0">
                <a:solidFill>
                  <a:srgbClr val="0000FF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 </a:t>
            </a:r>
            <a:r>
              <a:rPr lang="ca-ES" sz="2000" b="1" dirty="0" smtClean="0">
                <a:solidFill>
                  <a:srgbClr val="0000FF"/>
                </a:solidFill>
              </a:rPr>
              <a:t>    744 ENTEL</a:t>
            </a:r>
            <a:endParaRPr lang="ca-ES" sz="2000" b="1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94681"/>
            <a:ext cx="9167189" cy="353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7647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7.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2018/19. Departaments </a:t>
            </a:r>
            <a:r>
              <a:rPr lang="ca-ES" sz="2000" b="1" u="sng" dirty="0">
                <a:solidFill>
                  <a:srgbClr val="0000FF"/>
                </a:solidFill>
              </a:rPr>
              <a:t>(Doc </a:t>
            </a:r>
            <a:r>
              <a:rPr lang="ca-ES" sz="2000" b="1" u="sng" dirty="0" smtClean="0">
                <a:solidFill>
                  <a:srgbClr val="0000FF"/>
                </a:solidFill>
              </a:rPr>
              <a:t>8/2-2018</a:t>
            </a:r>
            <a:r>
              <a:rPr lang="ca-ES" sz="2000" b="1" dirty="0" smtClean="0">
                <a:solidFill>
                  <a:srgbClr val="0000FF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 </a:t>
            </a:r>
            <a:r>
              <a:rPr lang="ca-ES" sz="2000" b="1" dirty="0" smtClean="0">
                <a:solidFill>
                  <a:srgbClr val="0000FF"/>
                </a:solidFill>
              </a:rPr>
              <a:t>    749 MAT</a:t>
            </a:r>
            <a:endParaRPr lang="ca-ES" sz="2000" b="1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625849"/>
            <a:ext cx="9144000" cy="475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pic>
        <p:nvPicPr>
          <p:cNvPr id="6" name="5 Imagen" descr="P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7240"/>
            <a:ext cx="9144000" cy="569076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7647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7.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2018/19. Departaments </a:t>
            </a:r>
            <a:r>
              <a:rPr lang="ca-ES" sz="2000" b="1" u="sng" dirty="0">
                <a:solidFill>
                  <a:srgbClr val="0000FF"/>
                </a:solidFill>
              </a:rPr>
              <a:t>(Doc </a:t>
            </a:r>
            <a:r>
              <a:rPr lang="ca-ES" sz="2000" b="1" u="sng" dirty="0" smtClean="0">
                <a:solidFill>
                  <a:srgbClr val="0000FF"/>
                </a:solidFill>
              </a:rPr>
              <a:t>8/2-2018</a:t>
            </a:r>
            <a:r>
              <a:rPr lang="ca-ES" sz="2000" b="1" dirty="0" smtClean="0">
                <a:solidFill>
                  <a:srgbClr val="0000FF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 </a:t>
            </a:r>
            <a:r>
              <a:rPr lang="ca-ES" sz="2000" b="1" dirty="0" smtClean="0">
                <a:solidFill>
                  <a:srgbClr val="0000FF"/>
                </a:solidFill>
              </a:rPr>
              <a:t>                                              748 FIS, 756 THATC</a:t>
            </a:r>
            <a:endParaRPr lang="ca-ES" sz="2000" b="1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1268760"/>
            <a:ext cx="784887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000FF"/>
                </a:solidFill>
              </a:rPr>
              <a:t>Encàrrec Docent EPSEVG 2018/19 </a:t>
            </a:r>
            <a:r>
              <a:rPr lang="ca-ES" sz="2400" dirty="0">
                <a:solidFill>
                  <a:srgbClr val="0000FF"/>
                </a:solidFill>
              </a:rPr>
              <a:t>(Doc 4/2-2018)</a:t>
            </a:r>
          </a:p>
          <a:p>
            <a:endParaRPr lang="ca-ES" dirty="0" smtClean="0">
              <a:solidFill>
                <a:srgbClr val="0000FF"/>
              </a:solidFill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ca-ES" b="1" dirty="0" smtClean="0">
                <a:solidFill>
                  <a:srgbClr val="0000FF"/>
                </a:solidFill>
              </a:rPr>
              <a:t>Criteris aplicats </a:t>
            </a:r>
          </a:p>
          <a:p>
            <a:pPr>
              <a:spcAft>
                <a:spcPts val="600"/>
              </a:spcAft>
            </a:pPr>
            <a:r>
              <a:rPr lang="ca-ES" sz="1600" u="sng" dirty="0" smtClean="0">
                <a:solidFill>
                  <a:srgbClr val="C00000"/>
                </a:solidFill>
              </a:rPr>
              <a:t>Punts assignats</a:t>
            </a:r>
            <a:r>
              <a:rPr lang="ca-ES" sz="1600" dirty="0" smtClean="0">
                <a:solidFill>
                  <a:srgbClr val="C00000"/>
                </a:solidFill>
              </a:rPr>
              <a:t>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solidFill>
                  <a:srgbClr val="0000FF"/>
                </a:solidFill>
              </a:rPr>
              <a:t>Punts </a:t>
            </a:r>
            <a:r>
              <a:rPr lang="ca-ES" sz="1600" dirty="0">
                <a:solidFill>
                  <a:srgbClr val="0000FF"/>
                </a:solidFill>
              </a:rPr>
              <a:t>inicialment assignats </a:t>
            </a:r>
            <a:r>
              <a:rPr lang="ca-ES" sz="1600" dirty="0" smtClean="0">
                <a:solidFill>
                  <a:srgbClr val="0000FF"/>
                </a:solidFill>
              </a:rPr>
              <a:t>		7369 </a:t>
            </a:r>
            <a:r>
              <a:rPr lang="ca-ES" sz="1600" dirty="0" err="1" smtClean="0">
                <a:solidFill>
                  <a:srgbClr val="0000FF"/>
                </a:solidFill>
              </a:rPr>
              <a:t>PADs</a:t>
            </a:r>
            <a:r>
              <a:rPr lang="ca-ES" sz="1600" dirty="0" smtClean="0">
                <a:solidFill>
                  <a:srgbClr val="0000FF"/>
                </a:solidFill>
              </a:rPr>
              <a:t> (igual any anterior)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solidFill>
                  <a:srgbClr val="0000FF"/>
                </a:solidFill>
              </a:rPr>
              <a:t>Màxim de punts que es pot afegir:	     36 </a:t>
            </a:r>
            <a:r>
              <a:rPr lang="ca-ES" sz="1600" dirty="0" err="1" smtClean="0">
                <a:solidFill>
                  <a:srgbClr val="0000FF"/>
                </a:solidFill>
              </a:rPr>
              <a:t>PADs</a:t>
            </a:r>
            <a:endParaRPr lang="ca-ES" sz="1600" dirty="0" smtClean="0">
              <a:solidFill>
                <a:srgbClr val="0000FF"/>
              </a:solidFill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solidFill>
                  <a:srgbClr val="0000FF"/>
                </a:solidFill>
              </a:rPr>
              <a:t>Total punts inclosos a l’Encàrrec Docent: </a:t>
            </a:r>
            <a:r>
              <a:rPr lang="ca-ES" sz="1600" b="1" dirty="0" smtClean="0">
                <a:solidFill>
                  <a:srgbClr val="0000FF"/>
                </a:solidFill>
              </a:rPr>
              <a:t>7405 </a:t>
            </a:r>
            <a:r>
              <a:rPr lang="ca-ES" sz="1600" b="1" dirty="0" err="1" smtClean="0">
                <a:solidFill>
                  <a:srgbClr val="0000FF"/>
                </a:solidFill>
              </a:rPr>
              <a:t>PADs</a:t>
            </a:r>
            <a:endParaRPr lang="ca-ES" sz="1600" b="1" dirty="0" smtClean="0">
              <a:solidFill>
                <a:srgbClr val="0000FF"/>
              </a:solidFill>
            </a:endParaRPr>
          </a:p>
          <a:p>
            <a:endParaRPr lang="ca-ES" sz="1600" dirty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ca-ES" sz="1600" u="sng" dirty="0" smtClean="0">
                <a:solidFill>
                  <a:srgbClr val="C00000"/>
                </a:solidFill>
              </a:rPr>
              <a:t>Mida de grups: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solidFill>
                  <a:srgbClr val="0000FF"/>
                </a:solidFill>
              </a:rPr>
              <a:t>Grups grans:			60 estudiants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solidFill>
                  <a:srgbClr val="0000FF"/>
                </a:solidFill>
              </a:rPr>
              <a:t>Grups petits mida estàndard:		20 estudiants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solidFill>
                  <a:srgbClr val="0000FF"/>
                </a:solidFill>
              </a:rPr>
              <a:t>Grups petits mida especifica:		16, 15, 12 o 9 estudiants, d’acord amb les </a:t>
            </a:r>
          </a:p>
          <a:p>
            <a:pPr>
              <a:spcAft>
                <a:spcPts val="600"/>
              </a:spcAft>
            </a:pPr>
            <a:r>
              <a:rPr lang="ca-ES" sz="1600" dirty="0">
                <a:solidFill>
                  <a:srgbClr val="0000FF"/>
                </a:solidFill>
              </a:rPr>
              <a:t>	</a:t>
            </a:r>
            <a:r>
              <a:rPr lang="ca-ES" sz="1600" dirty="0" smtClean="0">
                <a:solidFill>
                  <a:srgbClr val="0000FF"/>
                </a:solidFill>
              </a:rPr>
              <a:t>			restriccions del laboratori a fer servir (punt 2)	</a:t>
            </a:r>
            <a:endParaRPr lang="ca-ES" sz="1400" dirty="0"/>
          </a:p>
        </p:txBody>
      </p:sp>
      <p:pic>
        <p:nvPicPr>
          <p:cNvPr id="5" name="Imat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119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764704"/>
            <a:ext cx="849694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7.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2018/19. Departaments </a:t>
            </a:r>
            <a:r>
              <a:rPr lang="ca-ES" sz="2000" b="1" u="sng" dirty="0">
                <a:solidFill>
                  <a:srgbClr val="0000FF"/>
                </a:solidFill>
              </a:rPr>
              <a:t>(Doc </a:t>
            </a:r>
            <a:r>
              <a:rPr lang="ca-ES" sz="2000" b="1" u="sng" dirty="0" smtClean="0">
                <a:solidFill>
                  <a:srgbClr val="0000FF"/>
                </a:solidFill>
              </a:rPr>
              <a:t>8/2-2018</a:t>
            </a:r>
            <a:r>
              <a:rPr lang="ca-ES" sz="2000" b="1" dirty="0">
                <a:solidFill>
                  <a:srgbClr val="0000FF"/>
                </a:solidFill>
              </a:rPr>
              <a:t>)</a:t>
            </a: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710" y="1685925"/>
            <a:ext cx="9215725" cy="27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323528" y="381144"/>
            <a:ext cx="882047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7. Excel </a:t>
            </a:r>
            <a:r>
              <a:rPr lang="ca-ES" sz="2400" b="1" dirty="0" smtClean="0">
                <a:solidFill>
                  <a:srgbClr val="0000FF"/>
                </a:solidFill>
              </a:rPr>
              <a:t>– Assignatures 2018/19. </a:t>
            </a:r>
            <a:r>
              <a:rPr lang="ca-ES" sz="2400" b="1" dirty="0">
                <a:solidFill>
                  <a:srgbClr val="0000FF"/>
                </a:solidFill>
              </a:rPr>
              <a:t>Previsions i grups </a:t>
            </a:r>
            <a:r>
              <a:rPr lang="ca-ES" sz="2400" dirty="0" smtClean="0">
                <a:solidFill>
                  <a:srgbClr val="0000FF"/>
                </a:solidFill>
              </a:rPr>
              <a:t>(Doc 9/2-2018</a:t>
            </a:r>
            <a:r>
              <a:rPr lang="ca-ES" sz="2400" dirty="0">
                <a:solidFill>
                  <a:srgbClr val="0000FF"/>
                </a:solidFill>
              </a:rPr>
              <a:t>)</a:t>
            </a: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76872"/>
            <a:ext cx="7200801" cy="4500501"/>
          </a:xfrm>
          <a:prstGeom prst="rect">
            <a:avLst/>
          </a:prstGeom>
        </p:spPr>
      </p:pic>
      <p:graphicFrame>
        <p:nvGraphicFramePr>
          <p:cNvPr id="8" name="Tau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661970"/>
              </p:ext>
            </p:extLst>
          </p:nvPr>
        </p:nvGraphicFramePr>
        <p:xfrm>
          <a:off x="251520" y="1196752"/>
          <a:ext cx="8185684" cy="9361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72063655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19355669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13537316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540134141"/>
                    </a:ext>
                  </a:extLst>
                </a:gridCol>
                <a:gridCol w="1707309">
                  <a:extLst>
                    <a:ext uri="{9D8B030D-6E8A-4147-A177-3AD203B41FA5}">
                      <a16:colId xmlns:a16="http://schemas.microsoft.com/office/drawing/2014/main" xmlns="" val="9104819"/>
                    </a:ext>
                  </a:extLst>
                </a:gridCol>
                <a:gridCol w="799118">
                  <a:extLst>
                    <a:ext uri="{9D8B030D-6E8A-4147-A177-3AD203B41FA5}">
                      <a16:colId xmlns:a16="http://schemas.microsoft.com/office/drawing/2014/main" xmlns="" val="2426414969"/>
                    </a:ext>
                  </a:extLst>
                </a:gridCol>
                <a:gridCol w="1574801">
                  <a:extLst>
                    <a:ext uri="{9D8B030D-6E8A-4147-A177-3AD203B41FA5}">
                      <a16:colId xmlns:a16="http://schemas.microsoft.com/office/drawing/2014/main" xmlns="" val="225658516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Curs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 Quadr.</a:t>
                      </a:r>
                    </a:p>
                    <a:p>
                      <a:r>
                        <a:rPr lang="ca-ES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Q1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, Q2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Assignatura: </a:t>
                      </a:r>
                    </a:p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Sigles, Hores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  <a:p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GG i GP       </a:t>
                      </a:r>
                      <a:r>
                        <a:rPr lang="ca-ES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Q1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, Q2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Mida</a:t>
                      </a:r>
                    </a:p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Grup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  <a:p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Petit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Previsions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 i dades cursos anteriors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Previsions 18/19:</a:t>
                      </a:r>
                    </a:p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Matricula,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 GG, GP</a:t>
                      </a:r>
                    </a:p>
                    <a:p>
                      <a:r>
                        <a:rPr lang="ca-ES" sz="1100" b="0" baseline="0" dirty="0" smtClean="0">
                          <a:solidFill>
                            <a:srgbClr val="0000FF"/>
                          </a:solidFill>
                        </a:rPr>
                        <a:t>(Nombre de</a:t>
                      </a:r>
                    </a:p>
                    <a:p>
                      <a:r>
                        <a:rPr lang="ca-ES" sz="1100" b="0" baseline="0" dirty="0" smtClean="0">
                          <a:solidFill>
                            <a:srgbClr val="0000FF"/>
                          </a:solidFill>
                        </a:rPr>
                        <a:t>Grups Grans, Grups Petits)</a:t>
                      </a:r>
                      <a:endParaRPr lang="es-ES" sz="11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Torns: grups GG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Distribució per titulacions GG i GP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1199047"/>
                  </a:ext>
                </a:extLst>
              </a:tr>
            </a:tbl>
          </a:graphicData>
        </a:graphic>
      </p:graphicFrame>
      <p:cxnSp>
        <p:nvCxnSpPr>
          <p:cNvPr id="9" name="Connector de fletxa recta 8"/>
          <p:cNvCxnSpPr/>
          <p:nvPr/>
        </p:nvCxnSpPr>
        <p:spPr>
          <a:xfrm>
            <a:off x="611560" y="1928272"/>
            <a:ext cx="324036" cy="12126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de fletxa recta 10"/>
          <p:cNvCxnSpPr/>
          <p:nvPr/>
        </p:nvCxnSpPr>
        <p:spPr>
          <a:xfrm flipH="1">
            <a:off x="1619672" y="1928272"/>
            <a:ext cx="72008" cy="12126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de fletxa recta 13"/>
          <p:cNvCxnSpPr/>
          <p:nvPr/>
        </p:nvCxnSpPr>
        <p:spPr>
          <a:xfrm flipH="1">
            <a:off x="2009074" y="1928272"/>
            <a:ext cx="906742" cy="12126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de fletxa recta 15"/>
          <p:cNvCxnSpPr/>
          <p:nvPr/>
        </p:nvCxnSpPr>
        <p:spPr>
          <a:xfrm flipH="1">
            <a:off x="3347864" y="1947719"/>
            <a:ext cx="779360" cy="11932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de fletxa recta 17"/>
          <p:cNvCxnSpPr/>
          <p:nvPr/>
        </p:nvCxnSpPr>
        <p:spPr>
          <a:xfrm flipH="1">
            <a:off x="4733764" y="2012360"/>
            <a:ext cx="627942" cy="1056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de fletxa recta 19"/>
          <p:cNvCxnSpPr/>
          <p:nvPr/>
        </p:nvCxnSpPr>
        <p:spPr>
          <a:xfrm flipH="1">
            <a:off x="5647353" y="1928272"/>
            <a:ext cx="721653" cy="11406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de fletxa recta 21"/>
          <p:cNvCxnSpPr/>
          <p:nvPr/>
        </p:nvCxnSpPr>
        <p:spPr>
          <a:xfrm flipH="1">
            <a:off x="6729857" y="1927875"/>
            <a:ext cx="721653" cy="11406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QuadreDeText 22"/>
          <p:cNvSpPr txBox="1"/>
          <p:nvPr/>
        </p:nvSpPr>
        <p:spPr>
          <a:xfrm>
            <a:off x="7488022" y="4725144"/>
            <a:ext cx="1692490" cy="7386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rgbClr val="CCFFCC"/>
                </a:solidFill>
              </a:rPr>
              <a:t>Comuns (D,M,E,K)</a:t>
            </a:r>
          </a:p>
          <a:p>
            <a:r>
              <a:rPr lang="ca-ES" sz="1400" b="1" dirty="0" smtClean="0">
                <a:solidFill>
                  <a:srgbClr val="FFFF66"/>
                </a:solidFill>
              </a:rPr>
              <a:t>Industrials (M,E,K)</a:t>
            </a:r>
          </a:p>
          <a:p>
            <a:r>
              <a:rPr lang="ca-ES" sz="1400" b="1" dirty="0" smtClean="0">
                <a:solidFill>
                  <a:schemeClr val="bg1">
                    <a:lumMod val="65000"/>
                  </a:schemeClr>
                </a:solidFill>
              </a:rPr>
              <a:t>Disseny (D)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5576" y="3481958"/>
            <a:ext cx="360040" cy="648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angle 25"/>
          <p:cNvSpPr/>
          <p:nvPr/>
        </p:nvSpPr>
        <p:spPr>
          <a:xfrm>
            <a:off x="1117948" y="3481958"/>
            <a:ext cx="789756" cy="648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angle 26"/>
          <p:cNvSpPr/>
          <p:nvPr/>
        </p:nvSpPr>
        <p:spPr>
          <a:xfrm>
            <a:off x="1907704" y="3481958"/>
            <a:ext cx="216024" cy="648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angle 27"/>
          <p:cNvSpPr/>
          <p:nvPr/>
        </p:nvSpPr>
        <p:spPr>
          <a:xfrm>
            <a:off x="2123728" y="3481958"/>
            <a:ext cx="2304256" cy="648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8"/>
          <p:cNvSpPr/>
          <p:nvPr/>
        </p:nvSpPr>
        <p:spPr>
          <a:xfrm>
            <a:off x="4427984" y="3481958"/>
            <a:ext cx="576064" cy="648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angle 29"/>
          <p:cNvSpPr/>
          <p:nvPr/>
        </p:nvSpPr>
        <p:spPr>
          <a:xfrm>
            <a:off x="5004048" y="3481958"/>
            <a:ext cx="936104" cy="648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angle 30"/>
          <p:cNvSpPr/>
          <p:nvPr/>
        </p:nvSpPr>
        <p:spPr>
          <a:xfrm>
            <a:off x="5947370" y="3481958"/>
            <a:ext cx="1720974" cy="648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06424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54154"/>
            <a:ext cx="7514331" cy="4696457"/>
          </a:xfrm>
          <a:prstGeom prst="rect">
            <a:avLst/>
          </a:prstGeom>
        </p:spPr>
      </p:pic>
      <p:sp>
        <p:nvSpPr>
          <p:cNvPr id="6" name="Rectangle 2"/>
          <p:cNvSpPr/>
          <p:nvPr/>
        </p:nvSpPr>
        <p:spPr>
          <a:xfrm>
            <a:off x="323528" y="400616"/>
            <a:ext cx="882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7. </a:t>
            </a:r>
            <a:r>
              <a:rPr lang="ca-ES" sz="2400" b="1" dirty="0" smtClean="0">
                <a:solidFill>
                  <a:srgbClr val="0000FF"/>
                </a:solidFill>
              </a:rPr>
              <a:t>Excel </a:t>
            </a:r>
            <a:r>
              <a:rPr lang="ca-ES" sz="2400" b="1" dirty="0" smtClean="0">
                <a:solidFill>
                  <a:srgbClr val="0000FF"/>
                </a:solidFill>
              </a:rPr>
              <a:t>- Encàrrec Docent 2018/19.                            </a:t>
            </a:r>
            <a:r>
              <a:rPr lang="ca-ES" sz="2400" dirty="0" smtClean="0">
                <a:solidFill>
                  <a:srgbClr val="0000FF"/>
                </a:solidFill>
              </a:rPr>
              <a:t>(Doc 10/2-2018)</a:t>
            </a:r>
            <a:endParaRPr lang="ca-ES" sz="2400" dirty="0">
              <a:solidFill>
                <a:srgbClr val="0000FF"/>
              </a:solidFill>
            </a:endParaRPr>
          </a:p>
        </p:txBody>
      </p:sp>
      <p:graphicFrame>
        <p:nvGraphicFramePr>
          <p:cNvPr id="8" name="Tau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0860386"/>
              </p:ext>
            </p:extLst>
          </p:nvPr>
        </p:nvGraphicFramePr>
        <p:xfrm>
          <a:off x="179512" y="5949280"/>
          <a:ext cx="8496943" cy="57606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13849">
                  <a:extLst>
                    <a:ext uri="{9D8B030D-6E8A-4147-A177-3AD203B41FA5}">
                      <a16:colId xmlns:a16="http://schemas.microsoft.com/office/drawing/2014/main" xmlns="" val="720636552"/>
                    </a:ext>
                  </a:extLst>
                </a:gridCol>
                <a:gridCol w="1378439">
                  <a:extLst>
                    <a:ext uri="{9D8B030D-6E8A-4147-A177-3AD203B41FA5}">
                      <a16:colId xmlns:a16="http://schemas.microsoft.com/office/drawing/2014/main" xmlns="" val="219355669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135373166"/>
                    </a:ext>
                  </a:extLst>
                </a:gridCol>
                <a:gridCol w="1038972">
                  <a:extLst>
                    <a:ext uri="{9D8B030D-6E8A-4147-A177-3AD203B41FA5}">
                      <a16:colId xmlns:a16="http://schemas.microsoft.com/office/drawing/2014/main" xmlns="" val="2540134141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xmlns="" val="9104819"/>
                    </a:ext>
                  </a:extLst>
                </a:gridCol>
                <a:gridCol w="1347579">
                  <a:extLst>
                    <a:ext uri="{9D8B030D-6E8A-4147-A177-3AD203B41FA5}">
                      <a16:colId xmlns:a16="http://schemas.microsoft.com/office/drawing/2014/main" xmlns="" val="2426414969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xmlns="" val="225658516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E. Docent Titulacions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E. Docent</a:t>
                      </a:r>
                    </a:p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Departaments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Històric </a:t>
                      </a:r>
                      <a:r>
                        <a:rPr lang="ca-ES" sz="1400" dirty="0" err="1" smtClean="0">
                          <a:solidFill>
                            <a:srgbClr val="0000FF"/>
                          </a:solidFill>
                        </a:rPr>
                        <a:t>PADs</a:t>
                      </a:r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 Totals </a:t>
                      </a:r>
                      <a:r>
                        <a:rPr lang="ca-ES" sz="1400" dirty="0" err="1" smtClean="0">
                          <a:solidFill>
                            <a:srgbClr val="0000FF"/>
                          </a:solidFill>
                        </a:rPr>
                        <a:t>Depart</a:t>
                      </a:r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.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TFG, TFM EPS, </a:t>
                      </a:r>
                      <a:r>
                        <a:rPr lang="ca-ES" sz="1400" dirty="0" err="1" smtClean="0">
                          <a:solidFill>
                            <a:srgbClr val="0000FF"/>
                          </a:solidFill>
                        </a:rPr>
                        <a:t>Prex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Assignatures</a:t>
                      </a:r>
                    </a:p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compartides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Quadre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s </a:t>
                      </a:r>
                      <a:r>
                        <a:rPr lang="ca-ES" sz="1400" baseline="0" dirty="0" err="1" smtClean="0">
                          <a:solidFill>
                            <a:srgbClr val="0000FF"/>
                          </a:solidFill>
                        </a:rPr>
                        <a:t>PADs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 titulació / </a:t>
                      </a:r>
                      <a:r>
                        <a:rPr lang="ca-ES" sz="1400" baseline="0" dirty="0" err="1" smtClean="0">
                          <a:solidFill>
                            <a:srgbClr val="0000FF"/>
                          </a:solidFill>
                        </a:rPr>
                        <a:t>dept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Laboratoris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 capacitats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1199047"/>
                  </a:ext>
                </a:extLst>
              </a:tr>
            </a:tbl>
          </a:graphicData>
        </a:graphic>
      </p:graphicFrame>
      <p:cxnSp>
        <p:nvCxnSpPr>
          <p:cNvPr id="10" name="Connector de fletxa recta 9"/>
          <p:cNvCxnSpPr/>
          <p:nvPr/>
        </p:nvCxnSpPr>
        <p:spPr>
          <a:xfrm flipV="1">
            <a:off x="467544" y="5517232"/>
            <a:ext cx="909837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de fletxa recta 10"/>
          <p:cNvCxnSpPr/>
          <p:nvPr/>
        </p:nvCxnSpPr>
        <p:spPr>
          <a:xfrm flipV="1">
            <a:off x="1711921" y="5534587"/>
            <a:ext cx="648072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 de fletxa recta 11"/>
          <p:cNvCxnSpPr/>
          <p:nvPr/>
        </p:nvCxnSpPr>
        <p:spPr>
          <a:xfrm flipV="1">
            <a:off x="3088746" y="5534587"/>
            <a:ext cx="43094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de fletxa recta 12"/>
          <p:cNvCxnSpPr/>
          <p:nvPr/>
        </p:nvCxnSpPr>
        <p:spPr>
          <a:xfrm flipH="1" flipV="1">
            <a:off x="4211960" y="5534587"/>
            <a:ext cx="81701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de fletxa recta 13"/>
          <p:cNvCxnSpPr/>
          <p:nvPr/>
        </p:nvCxnSpPr>
        <p:spPr>
          <a:xfrm flipH="1" flipV="1">
            <a:off x="5112103" y="5534587"/>
            <a:ext cx="251985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de fletxa recta 14"/>
          <p:cNvCxnSpPr/>
          <p:nvPr/>
        </p:nvCxnSpPr>
        <p:spPr>
          <a:xfrm flipH="1" flipV="1">
            <a:off x="6012160" y="5534587"/>
            <a:ext cx="576064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de fletxa recta 15"/>
          <p:cNvCxnSpPr/>
          <p:nvPr/>
        </p:nvCxnSpPr>
        <p:spPr>
          <a:xfrm flipH="1" flipV="1">
            <a:off x="6784007" y="5534587"/>
            <a:ext cx="1100361" cy="4146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u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176157"/>
              </p:ext>
            </p:extLst>
          </p:nvPr>
        </p:nvGraphicFramePr>
        <p:xfrm>
          <a:off x="8239446" y="2900794"/>
          <a:ext cx="869058" cy="1104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058">
                  <a:extLst>
                    <a:ext uri="{9D8B030D-6E8A-4147-A177-3AD203B41FA5}">
                      <a16:colId xmlns:a16="http://schemas.microsoft.com/office/drawing/2014/main" xmlns="" val="2932059115"/>
                    </a:ext>
                  </a:extLst>
                </a:gridCol>
              </a:tblGrid>
              <a:tr h="1104270">
                <a:tc>
                  <a:txBody>
                    <a:bodyPr/>
                    <a:lstStyle/>
                    <a:p>
                      <a:r>
                        <a:rPr lang="ca-ES" sz="1200" b="0" baseline="0" dirty="0" smtClean="0">
                          <a:solidFill>
                            <a:srgbClr val="0000FF"/>
                          </a:solidFill>
                        </a:rPr>
                        <a:t>Punts per TFG, TFM</a:t>
                      </a:r>
                    </a:p>
                    <a:p>
                      <a:r>
                        <a:rPr lang="ca-ES" sz="1200" b="0" baseline="0" dirty="0" err="1" smtClean="0">
                          <a:solidFill>
                            <a:srgbClr val="0000FF"/>
                          </a:solidFill>
                        </a:rPr>
                        <a:t>Prext</a:t>
                      </a:r>
                      <a:r>
                        <a:rPr lang="ca-ES" sz="1200" b="0" baseline="0" dirty="0" smtClean="0">
                          <a:solidFill>
                            <a:srgbClr val="0000FF"/>
                          </a:solidFill>
                        </a:rPr>
                        <a:t> i </a:t>
                      </a:r>
                    </a:p>
                    <a:p>
                      <a:r>
                        <a:rPr lang="ca-ES" sz="1100" b="0" baseline="0" dirty="0" smtClean="0">
                          <a:solidFill>
                            <a:srgbClr val="0000FF"/>
                          </a:solidFill>
                        </a:rPr>
                        <a:t>Hores/set optatives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5651035"/>
                  </a:ext>
                </a:extLst>
              </a:tr>
            </a:tbl>
          </a:graphicData>
        </a:graphic>
      </p:graphicFrame>
      <p:sp>
        <p:nvSpPr>
          <p:cNvPr id="26" name="Fletxa doblada 25"/>
          <p:cNvSpPr/>
          <p:nvPr/>
        </p:nvSpPr>
        <p:spPr>
          <a:xfrm rot="10800000">
            <a:off x="8244408" y="3981843"/>
            <a:ext cx="589420" cy="599284"/>
          </a:xfrm>
          <a:prstGeom prst="bentArrow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33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75656" y="3113673"/>
            <a:ext cx="64807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b="1" dirty="0" smtClean="0">
                <a:solidFill>
                  <a:srgbClr val="0000FF"/>
                </a:solidFill>
              </a:rPr>
              <a:t>Encàrrec </a:t>
            </a:r>
            <a:r>
              <a:rPr lang="ca-ES" sz="2800" b="1" dirty="0">
                <a:solidFill>
                  <a:srgbClr val="0000FF"/>
                </a:solidFill>
              </a:rPr>
              <a:t>Docent </a:t>
            </a:r>
            <a:r>
              <a:rPr lang="ca-ES" sz="2800" b="1" dirty="0" smtClean="0">
                <a:solidFill>
                  <a:srgbClr val="0000FF"/>
                </a:solidFill>
              </a:rPr>
              <a:t>EPSEVG 2018/19</a:t>
            </a:r>
          </a:p>
          <a:p>
            <a:endParaRPr lang="ca-ES" sz="2800" b="1" dirty="0" smtClean="0">
              <a:solidFill>
                <a:srgbClr val="0000FF"/>
              </a:solidFill>
            </a:endParaRPr>
          </a:p>
          <a:p>
            <a:r>
              <a:rPr lang="ca-ES" dirty="0" smtClean="0">
                <a:solidFill>
                  <a:srgbClr val="0000FF"/>
                </a:solidFill>
              </a:rPr>
              <a:t>Gràcies per la vostra atenció</a:t>
            </a:r>
            <a:endParaRPr lang="ca-E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94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268760"/>
            <a:ext cx="835292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000FF"/>
                </a:solidFill>
              </a:rPr>
              <a:t>Encàrrec Docent EPSEVG 2018/19 </a:t>
            </a:r>
            <a:r>
              <a:rPr lang="ca-ES" sz="2400" dirty="0">
                <a:solidFill>
                  <a:srgbClr val="0000FF"/>
                </a:solidFill>
              </a:rPr>
              <a:t>(Doc 4/2-2018)</a:t>
            </a:r>
          </a:p>
          <a:p>
            <a:endParaRPr lang="ca-ES" dirty="0" smtClean="0">
              <a:solidFill>
                <a:srgbClr val="0000FF"/>
              </a:solidFill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ca-ES" b="1" dirty="0" smtClean="0">
                <a:solidFill>
                  <a:srgbClr val="0000FF"/>
                </a:solidFill>
              </a:rPr>
              <a:t>Criteris aplicats </a:t>
            </a:r>
          </a:p>
          <a:p>
            <a:r>
              <a:rPr lang="ca-ES" sz="1600" u="sng" dirty="0" smtClean="0">
                <a:solidFill>
                  <a:srgbClr val="C00000"/>
                </a:solidFill>
              </a:rPr>
              <a:t>Aplicació de mesures acordades i modificacions previstes per l’any 2018/19</a:t>
            </a:r>
            <a:r>
              <a:rPr lang="ca-ES" sz="1600" dirty="0" smtClean="0">
                <a:solidFill>
                  <a:srgbClr val="C00000"/>
                </a:solidFill>
              </a:rPr>
              <a:t>:</a:t>
            </a:r>
          </a:p>
          <a:p>
            <a:endParaRPr lang="ca-ES" sz="1600" dirty="0" smtClean="0">
              <a:solidFill>
                <a:srgbClr val="0000FF"/>
              </a:solidFill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a-ES" sz="1600" dirty="0" smtClean="0">
                <a:solidFill>
                  <a:srgbClr val="0000FF"/>
                </a:solidFill>
              </a:rPr>
              <a:t>Mantenir el curs d’anivellament als estudis de Grau (Matemàtiques i Física)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a-ES" sz="1600" dirty="0" smtClean="0">
                <a:solidFill>
                  <a:srgbClr val="0000FF"/>
                </a:solidFill>
              </a:rPr>
              <a:t>Aplicar la modificació del Grau en Enginyeria Informàtica aprovada per la Junta del 22/12/2017, amb les assignatures proposades per la Comissió de Titulació i Comissió de Coordinació Docent.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a-ES" sz="1600" dirty="0" smtClean="0">
                <a:solidFill>
                  <a:srgbClr val="0000FF"/>
                </a:solidFill>
              </a:rPr>
              <a:t>Aplicar altres canvis proposats i acordats per les comissions de titulació i de coordinació docent en relació amb l’oferta d’assignatures optatives, </a:t>
            </a:r>
            <a:r>
              <a:rPr lang="ca-ES" sz="1600" dirty="0" smtClean="0">
                <a:solidFill>
                  <a:srgbClr val="0000FF"/>
                </a:solidFill>
              </a:rPr>
              <a:t>(Document </a:t>
            </a:r>
            <a:r>
              <a:rPr lang="ca-ES" sz="1600" dirty="0" smtClean="0">
                <a:solidFill>
                  <a:srgbClr val="0000FF"/>
                </a:solidFill>
              </a:rPr>
              <a:t>recollits </a:t>
            </a:r>
            <a:r>
              <a:rPr lang="ca-ES" sz="1600" dirty="0" smtClean="0">
                <a:solidFill>
                  <a:srgbClr val="0000FF"/>
                </a:solidFill>
              </a:rPr>
              <a:t>al </a:t>
            </a:r>
            <a:r>
              <a:rPr lang="ca-ES" sz="1600" b="1" dirty="0" smtClean="0">
                <a:solidFill>
                  <a:srgbClr val="0000FF"/>
                </a:solidFill>
              </a:rPr>
              <a:t>Doc </a:t>
            </a:r>
            <a:r>
              <a:rPr lang="ca-ES" sz="1600" b="1" dirty="0" smtClean="0">
                <a:solidFill>
                  <a:srgbClr val="0000FF"/>
                </a:solidFill>
              </a:rPr>
              <a:t>5/2-2018. </a:t>
            </a:r>
            <a:r>
              <a:rPr lang="ca-ES" sz="1600" b="1" dirty="0" smtClean="0">
                <a:solidFill>
                  <a:srgbClr val="0000FF"/>
                </a:solidFill>
              </a:rPr>
              <a:t>“Línies </a:t>
            </a:r>
            <a:r>
              <a:rPr lang="ca-ES" sz="1600" b="1" dirty="0" err="1" smtClean="0">
                <a:solidFill>
                  <a:srgbClr val="0000FF"/>
                </a:solidFill>
              </a:rPr>
              <a:t>d’optativitat</a:t>
            </a:r>
            <a:r>
              <a:rPr lang="ca-ES" sz="1600" b="1" dirty="0" smtClean="0">
                <a:solidFill>
                  <a:srgbClr val="0000FF"/>
                </a:solidFill>
              </a:rPr>
              <a:t> i previsions optatives </a:t>
            </a:r>
            <a:r>
              <a:rPr lang="ca-ES" sz="1600" b="1" dirty="0" smtClean="0">
                <a:solidFill>
                  <a:srgbClr val="0000FF"/>
                </a:solidFill>
              </a:rPr>
              <a:t>2018/19”.</a:t>
            </a:r>
            <a:endParaRPr lang="ca-ES" sz="1600" b="1" dirty="0" smtClean="0">
              <a:solidFill>
                <a:srgbClr val="0000FF"/>
              </a:solidFill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a-ES" sz="1600" dirty="0" smtClean="0">
                <a:solidFill>
                  <a:srgbClr val="0000FF"/>
                </a:solidFill>
              </a:rPr>
              <a:t>Aplicar els canvis proposats sobre l’assignació i distribució de punts entre departaments a les assignatures compartides (punts 3.1 i 3.2)</a:t>
            </a:r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  <a:p>
            <a:endParaRPr lang="ca-ES" sz="1600" dirty="0" smtClean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</p:txBody>
      </p:sp>
      <p:pic>
        <p:nvPicPr>
          <p:cNvPr id="5" name="Imat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173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268760"/>
            <a:ext cx="763284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000FF"/>
                </a:solidFill>
              </a:rPr>
              <a:t>Encàrrec Docent EPSEVG 2018/19 </a:t>
            </a:r>
            <a:r>
              <a:rPr lang="ca-ES" sz="2400" dirty="0">
                <a:solidFill>
                  <a:srgbClr val="0000FF"/>
                </a:solidFill>
              </a:rPr>
              <a:t>(Doc 4/2-2018)</a:t>
            </a:r>
          </a:p>
          <a:p>
            <a:endParaRPr lang="ca-ES" dirty="0" smtClean="0">
              <a:solidFill>
                <a:srgbClr val="0000FF"/>
              </a:solidFill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ca-ES" b="1" dirty="0" smtClean="0">
                <a:solidFill>
                  <a:srgbClr val="0000FF"/>
                </a:solidFill>
              </a:rPr>
              <a:t>Criteris aplicats </a:t>
            </a:r>
            <a:endParaRPr lang="ca-ES" sz="1600" dirty="0" smtClean="0">
              <a:solidFill>
                <a:srgbClr val="0000FF"/>
              </a:solidFill>
            </a:endParaRPr>
          </a:p>
          <a:p>
            <a:r>
              <a:rPr lang="ca-ES" sz="1600" u="sng" dirty="0" smtClean="0">
                <a:solidFill>
                  <a:srgbClr val="C00000"/>
                </a:solidFill>
              </a:rPr>
              <a:t>Previsions de matricula i grups</a:t>
            </a:r>
            <a:r>
              <a:rPr lang="ca-ES" sz="1600" dirty="0" smtClean="0">
                <a:solidFill>
                  <a:srgbClr val="C00000"/>
                </a:solidFill>
              </a:rPr>
              <a:t>:</a:t>
            </a:r>
            <a:endParaRPr lang="ca-ES" sz="1600" dirty="0">
              <a:solidFill>
                <a:srgbClr val="C00000"/>
              </a:solidFill>
            </a:endParaRPr>
          </a:p>
          <a:p>
            <a:endParaRPr lang="ca-ES" sz="1600" dirty="0">
              <a:solidFill>
                <a:srgbClr val="0000FF"/>
              </a:solidFill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a-ES" sz="1600" dirty="0">
                <a:solidFill>
                  <a:srgbClr val="0000FF"/>
                </a:solidFill>
              </a:rPr>
              <a:t>Actualitzar la previsió de </a:t>
            </a:r>
            <a:r>
              <a:rPr lang="ca-ES" sz="1600" dirty="0" smtClean="0">
                <a:solidFill>
                  <a:srgbClr val="0000FF"/>
                </a:solidFill>
              </a:rPr>
              <a:t>TFG/TFM </a:t>
            </a:r>
            <a:r>
              <a:rPr lang="ca-ES" sz="1600" dirty="0">
                <a:solidFill>
                  <a:srgbClr val="0000FF"/>
                </a:solidFill>
              </a:rPr>
              <a:t>d’acord amb la matricula </a:t>
            </a:r>
            <a:r>
              <a:rPr lang="ca-ES" sz="1600" dirty="0" smtClean="0">
                <a:solidFill>
                  <a:srgbClr val="0000FF"/>
                </a:solidFill>
              </a:rPr>
              <a:t>de </a:t>
            </a:r>
            <a:r>
              <a:rPr lang="ca-ES" sz="1600" dirty="0">
                <a:solidFill>
                  <a:srgbClr val="0000FF"/>
                </a:solidFill>
              </a:rPr>
              <a:t>l’any anterior i la seva distribució a les titulacions i </a:t>
            </a:r>
            <a:r>
              <a:rPr lang="ca-ES" sz="1600" dirty="0" smtClean="0">
                <a:solidFill>
                  <a:srgbClr val="0000FF"/>
                </a:solidFill>
              </a:rPr>
              <a:t>departaments, amb una previsió global 225 TFG/TFM:      de </a:t>
            </a:r>
            <a:r>
              <a:rPr lang="ca-ES" sz="1600" dirty="0">
                <a:solidFill>
                  <a:srgbClr val="0000FF"/>
                </a:solidFill>
              </a:rPr>
              <a:t>195 TFG </a:t>
            </a:r>
            <a:r>
              <a:rPr lang="ca-ES" sz="1600" dirty="0" smtClean="0">
                <a:solidFill>
                  <a:srgbClr val="0000FF"/>
                </a:solidFill>
              </a:rPr>
              <a:t>i </a:t>
            </a:r>
            <a:r>
              <a:rPr lang="ca-ES" sz="1600" dirty="0">
                <a:solidFill>
                  <a:srgbClr val="0000FF"/>
                </a:solidFill>
              </a:rPr>
              <a:t>30 </a:t>
            </a:r>
            <a:r>
              <a:rPr lang="ca-ES" sz="1600" dirty="0" smtClean="0">
                <a:solidFill>
                  <a:srgbClr val="0000FF"/>
                </a:solidFill>
              </a:rPr>
              <a:t>TFM (punt 3.3).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a-ES" sz="1600" dirty="0">
                <a:solidFill>
                  <a:srgbClr val="0000FF"/>
                </a:solidFill>
              </a:rPr>
              <a:t>Aplicar </a:t>
            </a:r>
            <a:r>
              <a:rPr lang="ca-ES" sz="1600" dirty="0" smtClean="0">
                <a:solidFill>
                  <a:srgbClr val="0000FF"/>
                </a:solidFill>
              </a:rPr>
              <a:t>per cada assignatura el nombre de grups grans i petits resultant </a:t>
            </a:r>
            <a:r>
              <a:rPr lang="ca-ES" sz="1600" dirty="0">
                <a:solidFill>
                  <a:srgbClr val="0000FF"/>
                </a:solidFill>
              </a:rPr>
              <a:t>de les previsions de matricula </a:t>
            </a:r>
            <a:r>
              <a:rPr lang="ca-ES" sz="1600" dirty="0" smtClean="0">
                <a:solidFill>
                  <a:srgbClr val="0000FF"/>
                </a:solidFill>
              </a:rPr>
              <a:t>recollits </a:t>
            </a:r>
            <a:r>
              <a:rPr lang="ca-ES" sz="1600" dirty="0" smtClean="0">
                <a:solidFill>
                  <a:srgbClr val="0000FF"/>
                </a:solidFill>
              </a:rPr>
              <a:t>al </a:t>
            </a:r>
            <a:r>
              <a:rPr lang="ca-ES" sz="1600" b="1" dirty="0" smtClean="0">
                <a:solidFill>
                  <a:srgbClr val="0000FF"/>
                </a:solidFill>
              </a:rPr>
              <a:t>Doc 6/2-2018 “Assignatures </a:t>
            </a:r>
            <a:r>
              <a:rPr lang="ca-ES" sz="1600" b="1" dirty="0" smtClean="0">
                <a:solidFill>
                  <a:srgbClr val="0000FF"/>
                </a:solidFill>
              </a:rPr>
              <a:t>EPSEVG Previsions i Grups </a:t>
            </a:r>
            <a:r>
              <a:rPr lang="ca-ES" sz="1600" b="1" dirty="0" smtClean="0">
                <a:solidFill>
                  <a:srgbClr val="0000FF"/>
                </a:solidFill>
              </a:rPr>
              <a:t>2018/19</a:t>
            </a:r>
            <a:r>
              <a:rPr lang="ca-ES" sz="1600" dirty="0" smtClean="0">
                <a:solidFill>
                  <a:srgbClr val="0000FF"/>
                </a:solidFill>
              </a:rPr>
              <a:t>”</a:t>
            </a:r>
            <a:r>
              <a:rPr lang="ca-ES" sz="1600" dirty="0" smtClean="0">
                <a:solidFill>
                  <a:srgbClr val="0000FF"/>
                </a:solidFill>
              </a:rPr>
              <a:t>, </a:t>
            </a:r>
            <a:r>
              <a:rPr lang="ca-ES" sz="1600" dirty="0" smtClean="0">
                <a:solidFill>
                  <a:srgbClr val="0000FF"/>
                </a:solidFill>
              </a:rPr>
              <a:t>d’acord amb la mida de grups petits a cada assignatura per laboratoris de mida estàndard o inferior a 20 estudiants (punt 2.2.)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a-ES" sz="1600" dirty="0" smtClean="0">
                <a:solidFill>
                  <a:srgbClr val="0000FF"/>
                </a:solidFill>
              </a:rPr>
              <a:t>D’acord amb els elements anteriors, obtenir els </a:t>
            </a:r>
            <a:r>
              <a:rPr lang="ca-ES" sz="1600" dirty="0" err="1" smtClean="0">
                <a:solidFill>
                  <a:srgbClr val="0000FF"/>
                </a:solidFill>
              </a:rPr>
              <a:t>PADs</a:t>
            </a:r>
            <a:r>
              <a:rPr lang="ca-ES" sz="1600" dirty="0" smtClean="0">
                <a:solidFill>
                  <a:srgbClr val="0000FF"/>
                </a:solidFill>
              </a:rPr>
              <a:t> per cada assignatura a cada departament, titulació i quadrimestre </a:t>
            </a:r>
            <a:r>
              <a:rPr lang="ca-ES" sz="1600" dirty="0" err="1" smtClean="0">
                <a:solidFill>
                  <a:srgbClr val="0000FF"/>
                </a:solidFill>
              </a:rPr>
              <a:t>d’impartició</a:t>
            </a:r>
            <a:r>
              <a:rPr lang="ca-ES" sz="1600" dirty="0" smtClean="0">
                <a:solidFill>
                  <a:srgbClr val="0000FF"/>
                </a:solidFill>
              </a:rPr>
              <a:t>.</a:t>
            </a:r>
            <a:endParaRPr lang="ca-ES" sz="1600" dirty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</p:txBody>
      </p:sp>
      <p:pic>
        <p:nvPicPr>
          <p:cNvPr id="6" name="Imat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414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1268760"/>
            <a:ext cx="84969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000FF"/>
                </a:solidFill>
              </a:rPr>
              <a:t>Encàrrec Docent EPSEVG 2018/19 </a:t>
            </a:r>
            <a:r>
              <a:rPr lang="ca-ES" sz="2400" dirty="0">
                <a:solidFill>
                  <a:srgbClr val="0000FF"/>
                </a:solidFill>
              </a:rPr>
              <a:t>(Doc 4/2-2018)</a:t>
            </a:r>
          </a:p>
          <a:p>
            <a:endParaRPr lang="ca-ES" dirty="0" smtClean="0">
              <a:solidFill>
                <a:srgbClr val="0000FF"/>
              </a:solidFill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ca-ES" b="1" dirty="0" smtClean="0">
                <a:solidFill>
                  <a:srgbClr val="0000FF"/>
                </a:solidFill>
              </a:rPr>
              <a:t>Criteris </a:t>
            </a:r>
            <a:r>
              <a:rPr lang="ca-ES" b="1" dirty="0" smtClean="0">
                <a:solidFill>
                  <a:srgbClr val="0000FF"/>
                </a:solidFill>
              </a:rPr>
              <a:t>aplicats </a:t>
            </a:r>
            <a:endParaRPr lang="ca-ES" sz="1600" dirty="0" smtClean="0">
              <a:solidFill>
                <a:srgbClr val="0000FF"/>
              </a:solidFill>
            </a:endParaRPr>
          </a:p>
          <a:p>
            <a:r>
              <a:rPr lang="ca-ES" sz="1600" u="sng" dirty="0" smtClean="0">
                <a:solidFill>
                  <a:srgbClr val="C00000"/>
                </a:solidFill>
              </a:rPr>
              <a:t>Ajustos finals</a:t>
            </a:r>
            <a:r>
              <a:rPr lang="ca-ES" sz="1600" dirty="0" smtClean="0">
                <a:solidFill>
                  <a:srgbClr val="C00000"/>
                </a:solidFill>
              </a:rPr>
              <a:t>:</a:t>
            </a:r>
            <a:endParaRPr lang="ca-ES" sz="1600" dirty="0">
              <a:solidFill>
                <a:srgbClr val="C00000"/>
              </a:solidFill>
            </a:endParaRPr>
          </a:p>
          <a:p>
            <a:endParaRPr lang="ca-ES" sz="1600" dirty="0" smtClean="0">
              <a:solidFill>
                <a:srgbClr val="0000FF"/>
              </a:solidFill>
            </a:endParaRPr>
          </a:p>
          <a:p>
            <a:r>
              <a:rPr lang="ca-ES" sz="1600" dirty="0" smtClean="0">
                <a:solidFill>
                  <a:srgbClr val="0000FF"/>
                </a:solidFill>
              </a:rPr>
              <a:t>Per ajustar-nos als 7405 punts de que disposem, es proposa aplicar els següents ajustos:</a:t>
            </a:r>
          </a:p>
          <a:p>
            <a:endParaRPr lang="ca-ES" sz="1600" dirty="0" smtClean="0">
              <a:solidFill>
                <a:srgbClr val="0000FF"/>
              </a:solidFill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a-ES" sz="1600" dirty="0" smtClean="0">
                <a:solidFill>
                  <a:srgbClr val="0000FF"/>
                </a:solidFill>
              </a:rPr>
              <a:t>Considerar  </a:t>
            </a:r>
            <a:r>
              <a:rPr lang="ca-ES" sz="1600" dirty="0">
                <a:solidFill>
                  <a:srgbClr val="0000FF"/>
                </a:solidFill>
              </a:rPr>
              <a:t>dins l’encàrrec docent 0,24  </a:t>
            </a:r>
            <a:r>
              <a:rPr lang="ca-ES" sz="1600" dirty="0" err="1">
                <a:solidFill>
                  <a:srgbClr val="0000FF"/>
                </a:solidFill>
              </a:rPr>
              <a:t>PADs</a:t>
            </a:r>
            <a:r>
              <a:rPr lang="ca-ES" sz="1600" dirty="0">
                <a:solidFill>
                  <a:srgbClr val="0000FF"/>
                </a:solidFill>
              </a:rPr>
              <a:t> per cada estudiant de TFG, i 0,44 </a:t>
            </a:r>
            <a:r>
              <a:rPr lang="ca-ES" sz="1600" dirty="0" err="1">
                <a:solidFill>
                  <a:srgbClr val="0000FF"/>
                </a:solidFill>
              </a:rPr>
              <a:t>PADs</a:t>
            </a:r>
            <a:r>
              <a:rPr lang="ca-ES" sz="1600" dirty="0">
                <a:solidFill>
                  <a:srgbClr val="0000FF"/>
                </a:solidFill>
              </a:rPr>
              <a:t> per cada estudiant de TFM previst. La diferència fins els 3,00 </a:t>
            </a:r>
            <a:r>
              <a:rPr lang="ca-ES" sz="1600" dirty="0" err="1">
                <a:solidFill>
                  <a:srgbClr val="0000FF"/>
                </a:solidFill>
              </a:rPr>
              <a:t>PADs</a:t>
            </a:r>
            <a:r>
              <a:rPr lang="ca-ES" sz="1600" dirty="0">
                <a:solidFill>
                  <a:srgbClr val="0000FF"/>
                </a:solidFill>
              </a:rPr>
              <a:t> </a:t>
            </a:r>
            <a:r>
              <a:rPr lang="ca-ES" sz="1600" dirty="0" smtClean="0">
                <a:solidFill>
                  <a:srgbClr val="0000FF"/>
                </a:solidFill>
              </a:rPr>
              <a:t>que es reconeix la UPC per </a:t>
            </a:r>
            <a:r>
              <a:rPr lang="ca-ES" sz="1600" dirty="0">
                <a:solidFill>
                  <a:srgbClr val="0000FF"/>
                </a:solidFill>
              </a:rPr>
              <a:t>estudiant de TFG/TFM quedarà fora de l’encàrrec</a:t>
            </a:r>
            <a:r>
              <a:rPr lang="ca-ES" sz="1600" dirty="0" smtClean="0">
                <a:solidFill>
                  <a:srgbClr val="0000FF"/>
                </a:solidFill>
              </a:rPr>
              <a:t>.</a:t>
            </a:r>
          </a:p>
          <a:p>
            <a:pPr marL="285750" lvl="0" indent="-285750">
              <a:spcAft>
                <a:spcPts val="1200"/>
              </a:spcAft>
              <a:buFontTx/>
              <a:buChar char="-"/>
            </a:pPr>
            <a:r>
              <a:rPr lang="ca-ES" sz="1600" dirty="0" smtClean="0">
                <a:solidFill>
                  <a:srgbClr val="0000FF"/>
                </a:solidFill>
              </a:rPr>
              <a:t>Considerar </a:t>
            </a:r>
            <a:r>
              <a:rPr lang="ca-ES" sz="1600" dirty="0">
                <a:solidFill>
                  <a:srgbClr val="0000FF"/>
                </a:solidFill>
              </a:rPr>
              <a:t>dins l’encàrrec docent 0,02 </a:t>
            </a:r>
            <a:r>
              <a:rPr lang="ca-ES" sz="1600" dirty="0" err="1">
                <a:solidFill>
                  <a:srgbClr val="0000FF"/>
                </a:solidFill>
              </a:rPr>
              <a:t>PADs</a:t>
            </a:r>
            <a:r>
              <a:rPr lang="ca-ES" sz="1600" dirty="0">
                <a:solidFill>
                  <a:srgbClr val="0000FF"/>
                </a:solidFill>
              </a:rPr>
              <a:t> per cada pràctica externa prevista. La diferència fins els 0,50 </a:t>
            </a:r>
            <a:r>
              <a:rPr lang="ca-ES" sz="1600" dirty="0" err="1">
                <a:solidFill>
                  <a:srgbClr val="0000FF"/>
                </a:solidFill>
              </a:rPr>
              <a:t>PADs</a:t>
            </a:r>
            <a:r>
              <a:rPr lang="ca-ES" sz="1600" dirty="0">
                <a:solidFill>
                  <a:srgbClr val="0000FF"/>
                </a:solidFill>
              </a:rPr>
              <a:t> </a:t>
            </a:r>
            <a:r>
              <a:rPr lang="ca-ES" sz="1600" dirty="0" smtClean="0">
                <a:solidFill>
                  <a:srgbClr val="0000FF"/>
                </a:solidFill>
              </a:rPr>
              <a:t>que reconeix la UPC per </a:t>
            </a:r>
            <a:r>
              <a:rPr lang="ca-ES" sz="1600" dirty="0">
                <a:solidFill>
                  <a:srgbClr val="0000FF"/>
                </a:solidFill>
              </a:rPr>
              <a:t>cada pràctica externa quedarà fora de </a:t>
            </a:r>
            <a:r>
              <a:rPr lang="ca-ES" sz="1600" dirty="0" smtClean="0">
                <a:solidFill>
                  <a:srgbClr val="0000FF"/>
                </a:solidFill>
              </a:rPr>
              <a:t>l’encàrrec.</a:t>
            </a:r>
          </a:p>
          <a:p>
            <a:pPr marL="285750" lvl="0" indent="-285750">
              <a:spcAft>
                <a:spcPts val="1200"/>
              </a:spcAft>
              <a:buFontTx/>
              <a:buChar char="-"/>
            </a:pPr>
            <a:r>
              <a:rPr lang="ca-ES" sz="1600" dirty="0" smtClean="0">
                <a:solidFill>
                  <a:srgbClr val="0000FF"/>
                </a:solidFill>
              </a:rPr>
              <a:t>Per </a:t>
            </a:r>
            <a:r>
              <a:rPr lang="ca-ES" sz="1600" dirty="0">
                <a:solidFill>
                  <a:srgbClr val="0000FF"/>
                </a:solidFill>
              </a:rPr>
              <a:t>l’assignatura de Química de primer curs mantenir dins l’encàrrec docent un total de 7 grups grans (5 al Q1 i 2 al Q2) i 14 grups petits (8 al Q1 i 6 al Q2), igual que l’any anterior, i considerar fora de l’encàrrec 1 grup gran (al Q2) i 11 grups petits (al Q1), d’acord amb el departament </a:t>
            </a:r>
            <a:r>
              <a:rPr lang="ca-ES" sz="1600" dirty="0" smtClean="0">
                <a:solidFill>
                  <a:srgbClr val="0000FF"/>
                </a:solidFill>
              </a:rPr>
              <a:t>713.</a:t>
            </a:r>
            <a:endParaRPr lang="ca-ES" sz="1600" dirty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</p:txBody>
      </p:sp>
      <p:pic>
        <p:nvPicPr>
          <p:cNvPr id="5" name="Imat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27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1268760"/>
            <a:ext cx="849694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000FF"/>
                </a:solidFill>
              </a:rPr>
              <a:t>Encàrrec Docent EPSEVG 2018/19 </a:t>
            </a:r>
            <a:r>
              <a:rPr lang="ca-ES" sz="2400" dirty="0">
                <a:solidFill>
                  <a:srgbClr val="0000FF"/>
                </a:solidFill>
              </a:rPr>
              <a:t>(Doc 4/2-2018)</a:t>
            </a:r>
          </a:p>
          <a:p>
            <a:endParaRPr lang="ca-ES" dirty="0" smtClean="0">
              <a:solidFill>
                <a:srgbClr val="0000FF"/>
              </a:solidFill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ca-ES" b="1" dirty="0">
                <a:solidFill>
                  <a:srgbClr val="0000FF"/>
                </a:solidFill>
              </a:rPr>
              <a:t>Criteris aplicats </a:t>
            </a:r>
            <a:endParaRPr lang="ca-ES" sz="1600" dirty="0">
              <a:solidFill>
                <a:srgbClr val="0000FF"/>
              </a:solidFill>
            </a:endParaRPr>
          </a:p>
          <a:p>
            <a:r>
              <a:rPr lang="ca-ES" sz="1600" u="sng" dirty="0">
                <a:solidFill>
                  <a:srgbClr val="C00000"/>
                </a:solidFill>
              </a:rPr>
              <a:t>V</a:t>
            </a:r>
            <a:r>
              <a:rPr lang="ca-ES" sz="1600" u="sng" dirty="0" smtClean="0">
                <a:solidFill>
                  <a:srgbClr val="C00000"/>
                </a:solidFill>
              </a:rPr>
              <a:t>ariació de punts respecte a l’encàrrec 2017/18</a:t>
            </a:r>
            <a:r>
              <a:rPr lang="ca-ES" sz="1600" dirty="0" smtClean="0">
                <a:solidFill>
                  <a:srgbClr val="C00000"/>
                </a:solidFill>
              </a:rPr>
              <a:t>:</a:t>
            </a:r>
            <a:endParaRPr lang="ca-ES" sz="1600" dirty="0">
              <a:solidFill>
                <a:srgbClr val="C00000"/>
              </a:solidFill>
            </a:endParaRPr>
          </a:p>
          <a:p>
            <a:endParaRPr lang="ca-ES" sz="1600" dirty="0" smtClean="0">
              <a:solidFill>
                <a:srgbClr val="0000FF"/>
              </a:solidFill>
            </a:endParaRPr>
          </a:p>
          <a:p>
            <a:r>
              <a:rPr lang="ca-ES" sz="1600" dirty="0" smtClean="0">
                <a:solidFill>
                  <a:srgbClr val="0000FF"/>
                </a:solidFill>
              </a:rPr>
              <a:t>Punts assignats a l’encàrrec 2017/18:					7369</a:t>
            </a:r>
          </a:p>
          <a:p>
            <a:endParaRPr lang="ca-ES" sz="1600" dirty="0" smtClean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ca-ES" sz="1600" dirty="0" smtClean="0">
                <a:solidFill>
                  <a:srgbClr val="0000FF"/>
                </a:solidFill>
              </a:rPr>
              <a:t>Actualització del nombre de grups a la previsió de matrícula			  +73</a:t>
            </a:r>
          </a:p>
          <a:p>
            <a:pPr marL="285750" indent="-285750">
              <a:buFontTx/>
              <a:buChar char="-"/>
            </a:pPr>
            <a:r>
              <a:rPr lang="ca-ES" sz="1600" dirty="0" smtClean="0">
                <a:solidFill>
                  <a:srgbClr val="0000FF"/>
                </a:solidFill>
              </a:rPr>
              <a:t>Canvi als TFG de 0,54 a 0,24 </a:t>
            </a:r>
            <a:r>
              <a:rPr lang="ca-ES" sz="1600" dirty="0" err="1" smtClean="0">
                <a:solidFill>
                  <a:srgbClr val="0000FF"/>
                </a:solidFill>
              </a:rPr>
              <a:t>PADs</a:t>
            </a:r>
            <a:r>
              <a:rPr lang="ca-ES" sz="1600" dirty="0" smtClean="0">
                <a:solidFill>
                  <a:srgbClr val="0000FF"/>
                </a:solidFill>
              </a:rPr>
              <a:t>, i a les Pr. Externes de 0,24 a 0,20 </a:t>
            </a:r>
            <a:r>
              <a:rPr lang="ca-ES" sz="1600" dirty="0" err="1" smtClean="0">
                <a:solidFill>
                  <a:srgbClr val="0000FF"/>
                </a:solidFill>
              </a:rPr>
              <a:t>PADs</a:t>
            </a:r>
            <a:r>
              <a:rPr lang="ca-ES" sz="1600" dirty="0" smtClean="0">
                <a:solidFill>
                  <a:srgbClr val="0000FF"/>
                </a:solidFill>
              </a:rPr>
              <a:t>		   -61,8</a:t>
            </a:r>
          </a:p>
          <a:p>
            <a:pPr marL="285750" indent="-285750">
              <a:buFontTx/>
              <a:buChar char="-"/>
            </a:pPr>
            <a:r>
              <a:rPr lang="ca-ES" sz="1600" dirty="0" smtClean="0">
                <a:solidFill>
                  <a:srgbClr val="0000FF"/>
                </a:solidFill>
              </a:rPr>
              <a:t>Canvi als TFM de 0,54 a 0,44 </a:t>
            </a:r>
            <a:r>
              <a:rPr lang="ca-ES" sz="1600" dirty="0" err="1" smtClean="0">
                <a:solidFill>
                  <a:srgbClr val="0000FF"/>
                </a:solidFill>
              </a:rPr>
              <a:t>PADs</a:t>
            </a:r>
            <a:r>
              <a:rPr lang="ca-ES" sz="1600" dirty="0" smtClean="0">
                <a:solidFill>
                  <a:srgbClr val="0000FF"/>
                </a:solidFill>
              </a:rPr>
              <a:t>  i de 1,39 a 0,44 </a:t>
            </a:r>
            <a:r>
              <a:rPr lang="ca-ES" sz="1600" dirty="0" err="1" smtClean="0">
                <a:solidFill>
                  <a:srgbClr val="0000FF"/>
                </a:solidFill>
              </a:rPr>
              <a:t>PADs</a:t>
            </a:r>
            <a:r>
              <a:rPr lang="ca-ES" sz="1600" dirty="0" smtClean="0">
                <a:solidFill>
                  <a:srgbClr val="0000FF"/>
                </a:solidFill>
              </a:rPr>
              <a:t>			   -11,2</a:t>
            </a:r>
          </a:p>
          <a:p>
            <a:pPr marL="285750" indent="-285750">
              <a:buFontTx/>
              <a:buChar char="-"/>
            </a:pPr>
            <a:r>
              <a:rPr lang="ca-ES" sz="1600" dirty="0" smtClean="0">
                <a:solidFill>
                  <a:srgbClr val="0000FF"/>
                </a:solidFill>
              </a:rPr>
              <a:t>Aplicació dels canvia al Grau en Enginyeria Informàtica 			   +36</a:t>
            </a:r>
          </a:p>
          <a:p>
            <a:endParaRPr lang="ca-ES" sz="1600" dirty="0" smtClean="0">
              <a:solidFill>
                <a:srgbClr val="0000FF"/>
              </a:solidFill>
            </a:endParaRPr>
          </a:p>
          <a:p>
            <a:r>
              <a:rPr lang="ca-ES" sz="1600" dirty="0" smtClean="0">
                <a:solidFill>
                  <a:srgbClr val="0000FF"/>
                </a:solidFill>
              </a:rPr>
              <a:t>Suma de punts resultants. Punts disponibles:				7405</a:t>
            </a:r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</p:txBody>
      </p:sp>
      <p:pic>
        <p:nvPicPr>
          <p:cNvPr id="5" name="Imat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759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1196752"/>
            <a:ext cx="8496944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>
                <a:solidFill>
                  <a:srgbClr val="0000FF"/>
                </a:solidFill>
              </a:rPr>
              <a:t>Encàrrec Docent EPSEVG 2018/19 </a:t>
            </a:r>
            <a:r>
              <a:rPr lang="ca-ES" sz="2400" dirty="0">
                <a:solidFill>
                  <a:srgbClr val="0000FF"/>
                </a:solidFill>
              </a:rPr>
              <a:t>(Doc 4/2-2018)</a:t>
            </a:r>
          </a:p>
          <a:p>
            <a:r>
              <a:rPr lang="ca-ES" b="1" dirty="0" smtClean="0">
                <a:solidFill>
                  <a:srgbClr val="0000FF"/>
                </a:solidFill>
              </a:rPr>
              <a:t>2. Dades dels laboratoris i aules Informàtiques . </a:t>
            </a:r>
          </a:p>
          <a:p>
            <a:r>
              <a:rPr lang="ca-ES" b="1" dirty="0" smtClean="0">
                <a:solidFill>
                  <a:srgbClr val="C00000"/>
                </a:solidFill>
              </a:rPr>
              <a:t>    Capacitat màxima laboratoris</a:t>
            </a:r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</p:txBody>
      </p:sp>
      <p:pic>
        <p:nvPicPr>
          <p:cNvPr id="5" name="Imat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633" y="2492896"/>
            <a:ext cx="3921624" cy="3672408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1862" y="2530923"/>
            <a:ext cx="4764634" cy="370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675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1609</Words>
  <Application>Microsoft Office PowerPoint</Application>
  <PresentationFormat>Presentación en pantalla (4:3)</PresentationFormat>
  <Paragraphs>243</Paragraphs>
  <Slides>43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Tema de l'Office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</vt:vector>
  </TitlesOfParts>
  <Company>UPC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UPC</dc:creator>
  <cp:lastModifiedBy>usuario</cp:lastModifiedBy>
  <cp:revision>87</cp:revision>
  <cp:lastPrinted>2018-03-21T13:20:23Z</cp:lastPrinted>
  <dcterms:created xsi:type="dcterms:W3CDTF">2017-04-06T08:15:04Z</dcterms:created>
  <dcterms:modified xsi:type="dcterms:W3CDTF">2018-03-21T23:20:04Z</dcterms:modified>
</cp:coreProperties>
</file>